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10" r:id="rId2"/>
  </p:sldMasterIdLst>
  <p:notesMasterIdLst>
    <p:notesMasterId r:id="rId10"/>
  </p:notesMasterIdLst>
  <p:handoutMasterIdLst>
    <p:handoutMasterId r:id="rId11"/>
  </p:handoutMasterIdLst>
  <p:sldIdLst>
    <p:sldId id="589" r:id="rId3"/>
    <p:sldId id="667" r:id="rId4"/>
    <p:sldId id="664" r:id="rId5"/>
    <p:sldId id="600" r:id="rId6"/>
    <p:sldId id="663" r:id="rId7"/>
    <p:sldId id="666" r:id="rId8"/>
    <p:sldId id="599" r:id="rId9"/>
  </p:sldIdLst>
  <p:sldSz cx="9144000" cy="6858000" type="screen4x3"/>
  <p:notesSz cx="7010400" cy="92964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Arial" charset="0"/>
        <a:ea typeface="Taipei"/>
        <a:cs typeface="Taipei"/>
      </a:defRPr>
    </a:lvl1pPr>
    <a:lvl2pPr marL="457200" algn="l" rtl="0" fontAlgn="base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Arial" charset="0"/>
        <a:ea typeface="Taipei"/>
        <a:cs typeface="Taipei"/>
      </a:defRPr>
    </a:lvl2pPr>
    <a:lvl3pPr marL="914400" algn="l" rtl="0" fontAlgn="base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Arial" charset="0"/>
        <a:ea typeface="Taipei"/>
        <a:cs typeface="Taipei"/>
      </a:defRPr>
    </a:lvl3pPr>
    <a:lvl4pPr marL="1371600" algn="l" rtl="0" fontAlgn="base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Arial" charset="0"/>
        <a:ea typeface="Taipei"/>
        <a:cs typeface="Taipei"/>
      </a:defRPr>
    </a:lvl4pPr>
    <a:lvl5pPr marL="1828800" algn="l" rtl="0" fontAlgn="base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Arial" charset="0"/>
        <a:ea typeface="Taipei"/>
        <a:cs typeface="Taipei"/>
      </a:defRPr>
    </a:lvl5pPr>
    <a:lvl6pPr marL="2286000" algn="l" defTabSz="914400" rtl="0" eaLnBrk="1" latinLnBrk="0" hangingPunct="1">
      <a:defRPr kumimoji="1" sz="3600" kern="1200">
        <a:solidFill>
          <a:schemeClr val="bg1"/>
        </a:solidFill>
        <a:latin typeface="Arial" charset="0"/>
        <a:ea typeface="Taipei"/>
        <a:cs typeface="Taipei"/>
      </a:defRPr>
    </a:lvl6pPr>
    <a:lvl7pPr marL="2743200" algn="l" defTabSz="914400" rtl="0" eaLnBrk="1" latinLnBrk="0" hangingPunct="1">
      <a:defRPr kumimoji="1" sz="3600" kern="1200">
        <a:solidFill>
          <a:schemeClr val="bg1"/>
        </a:solidFill>
        <a:latin typeface="Arial" charset="0"/>
        <a:ea typeface="Taipei"/>
        <a:cs typeface="Taipei"/>
      </a:defRPr>
    </a:lvl7pPr>
    <a:lvl8pPr marL="3200400" algn="l" defTabSz="914400" rtl="0" eaLnBrk="1" latinLnBrk="0" hangingPunct="1">
      <a:defRPr kumimoji="1" sz="3600" kern="1200">
        <a:solidFill>
          <a:schemeClr val="bg1"/>
        </a:solidFill>
        <a:latin typeface="Arial" charset="0"/>
        <a:ea typeface="Taipei"/>
        <a:cs typeface="Taipei"/>
      </a:defRPr>
    </a:lvl8pPr>
    <a:lvl9pPr marL="3657600" algn="l" defTabSz="914400" rtl="0" eaLnBrk="1" latinLnBrk="0" hangingPunct="1">
      <a:defRPr kumimoji="1" sz="3600" kern="1200">
        <a:solidFill>
          <a:schemeClr val="bg1"/>
        </a:solidFill>
        <a:latin typeface="Arial" charset="0"/>
        <a:ea typeface="Taipei"/>
        <a:cs typeface="Taipe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FF"/>
    <a:srgbClr val="307CC2"/>
    <a:srgbClr val="3484CC"/>
    <a:srgbClr val="B1DBFD"/>
    <a:srgbClr val="5EA4F8"/>
    <a:srgbClr val="79C0FB"/>
    <a:srgbClr val="599AD5"/>
    <a:srgbClr val="2965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3863" autoAdjust="0"/>
  </p:normalViewPr>
  <p:slideViewPr>
    <p:cSldViewPr>
      <p:cViewPr varScale="1">
        <p:scale>
          <a:sx n="90" d="100"/>
          <a:sy n="90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04" y="1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26" tIns="47762" rIns="95526" bIns="47762" numCol="1" anchor="t" anchorCtr="0" compatLnSpc="1">
            <a:prstTxWarp prst="textNoShape">
              <a:avLst/>
            </a:prstTxWarp>
          </a:bodyPr>
          <a:lstStyle>
            <a:lvl1pPr defTabSz="955598">
              <a:defRPr sz="1200">
                <a:solidFill>
                  <a:schemeClr val="tx1"/>
                </a:solidFill>
                <a:latin typeface="Times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26" tIns="47762" rIns="95526" bIns="47762" numCol="1" anchor="t" anchorCtr="0" compatLnSpc="1">
            <a:prstTxWarp prst="textNoShape">
              <a:avLst/>
            </a:prstTxWarp>
          </a:bodyPr>
          <a:lstStyle>
            <a:lvl1pPr algn="r" defTabSz="955598">
              <a:defRPr sz="1200">
                <a:solidFill>
                  <a:schemeClr val="tx1"/>
                </a:solidFill>
                <a:latin typeface="Times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26" tIns="47762" rIns="95526" bIns="47762" numCol="1" anchor="b" anchorCtr="0" compatLnSpc="1">
            <a:prstTxWarp prst="textNoShape">
              <a:avLst/>
            </a:prstTxWarp>
          </a:bodyPr>
          <a:lstStyle>
            <a:lvl1pPr defTabSz="955598">
              <a:defRPr sz="1200">
                <a:solidFill>
                  <a:schemeClr val="tx1"/>
                </a:solidFill>
                <a:latin typeface="Times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26" tIns="47762" rIns="95526" bIns="47762" numCol="1" anchor="b" anchorCtr="0" compatLnSpc="1">
            <a:prstTxWarp prst="textNoShape">
              <a:avLst/>
            </a:prstTxWarp>
          </a:bodyPr>
          <a:lstStyle>
            <a:lvl1pPr algn="r" defTabSz="955598">
              <a:defRPr sz="1200">
                <a:solidFill>
                  <a:schemeClr val="tx1"/>
                </a:solidFill>
                <a:latin typeface="Times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fld id="{612D7FF3-2983-4FAE-A35D-8B2B4EFACA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393174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841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9" tIns="44099" rIns="88199" bIns="44099" numCol="1" anchor="t" anchorCtr="0" compatLnSpc="1">
            <a:prstTxWarp prst="textNoShape">
              <a:avLst/>
            </a:prstTxWarp>
          </a:bodyPr>
          <a:lstStyle>
            <a:lvl1pPr defTabSz="880992">
              <a:defRPr sz="1200" b="1">
                <a:latin typeface="Book Antiqua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7800" y="0"/>
            <a:ext cx="3009900" cy="4841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9" tIns="44099" rIns="88199" bIns="44099" numCol="1" anchor="t" anchorCtr="0" compatLnSpc="1">
            <a:prstTxWarp prst="textNoShape">
              <a:avLst/>
            </a:prstTxWarp>
          </a:bodyPr>
          <a:lstStyle>
            <a:lvl1pPr algn="r" defTabSz="880992">
              <a:defRPr sz="1200" b="1">
                <a:latin typeface="Book Antiqua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7138" y="690563"/>
            <a:ext cx="4618037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429125"/>
            <a:ext cx="5194300" cy="41529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9" tIns="44099" rIns="88199" bIns="44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8250"/>
            <a:ext cx="3011488" cy="4159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9" tIns="44099" rIns="88199" bIns="44099" numCol="1" anchor="b" anchorCtr="0" compatLnSpc="1">
            <a:prstTxWarp prst="textNoShape">
              <a:avLst/>
            </a:prstTxWarp>
          </a:bodyPr>
          <a:lstStyle>
            <a:lvl1pPr defTabSz="880992">
              <a:defRPr sz="1200" b="1">
                <a:latin typeface="Book Antiqua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7800" y="8858250"/>
            <a:ext cx="3009900" cy="4159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8199" tIns="44099" rIns="88199" bIns="44099" numCol="1" anchor="b" anchorCtr="0" compatLnSpc="1">
            <a:prstTxWarp prst="textNoShape">
              <a:avLst/>
            </a:prstTxWarp>
          </a:bodyPr>
          <a:lstStyle>
            <a:lvl1pPr algn="r" defTabSz="880992">
              <a:defRPr sz="1200" b="1">
                <a:latin typeface="Book Antiqua" pitchFamily="18" charset="0"/>
                <a:ea typeface="Taipei" charset="-120"/>
                <a:cs typeface="+mn-cs"/>
              </a:defRPr>
            </a:lvl1pPr>
          </a:lstStyle>
          <a:p>
            <a:pPr>
              <a:defRPr/>
            </a:pPr>
            <a:fld id="{73358326-597B-486A-8931-CC251525CB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730910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charset="-120"/>
        <a:cs typeface="Taipei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charset="-120"/>
        <a:cs typeface="Taipei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charset="-120"/>
        <a:cs typeface="Taipei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charset="-120"/>
        <a:cs typeface="Taipei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新細明體" charset="-120"/>
        <a:cs typeface="Taipe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 txBox="1">
            <a:spLocks noGrp="1" noChangeArrowheads="1"/>
          </p:cNvSpPr>
          <p:nvPr/>
        </p:nvSpPr>
        <p:spPr bwMode="auto">
          <a:xfrm>
            <a:off x="3987800" y="8858250"/>
            <a:ext cx="30099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99" tIns="44099" rIns="88199" bIns="44099" anchor="b"/>
          <a:lstStyle/>
          <a:p>
            <a:pPr algn="r" defTabSz="879475"/>
            <a:fld id="{32A6F124-733C-4BC6-AD33-77879137DD5F}" type="slidenum">
              <a:rPr lang="en-US" altLang="zh-TW" sz="1200" b="1">
                <a:latin typeface="Book Antiqua" pitchFamily="18" charset="0"/>
              </a:rPr>
              <a:pPr algn="r" defTabSz="879475"/>
              <a:t>1</a:t>
            </a:fld>
            <a:endParaRPr lang="en-US" altLang="zh-TW" sz="1200" b="1">
              <a:latin typeface="Book Antiqua" pitchFamily="18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988027" y="8858108"/>
            <a:ext cx="3009832" cy="41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4D3FEDDE-DC5F-467B-8D68-2F845BE35A99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2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988027" y="8858108"/>
            <a:ext cx="3009832" cy="41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4D3FEDDE-DC5F-467B-8D68-2F845BE35A99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3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988027" y="8858108"/>
            <a:ext cx="3009832" cy="41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4D3FEDDE-DC5F-467B-8D68-2F845BE35A99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4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988027" y="8858108"/>
            <a:ext cx="3009832" cy="41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4D3FEDDE-DC5F-467B-8D68-2F845BE35A99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5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988027" y="8858108"/>
            <a:ext cx="3009832" cy="41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08" tIns="43004" rIns="86008" bIns="43004" anchor="b"/>
          <a:lstStyle/>
          <a:p>
            <a:pPr algn="r"/>
            <a:fld id="{4D3FEDDE-DC5F-467B-8D68-2F845BE35A99}" type="slidenum">
              <a:rPr lang="en-US" altLang="zh-TW" sz="1100" b="1">
                <a:latin typeface="Book Antiqua" pitchFamily="18" charset="0"/>
                <a:ea typeface="Taipei" charset="-120"/>
              </a:rPr>
              <a:pPr algn="r"/>
              <a:t>6</a:t>
            </a:fld>
            <a:endParaRPr lang="en-US" altLang="zh-TW" sz="1100" b="1" dirty="0">
              <a:latin typeface="Book Antiqua" pitchFamily="18" charset="0"/>
              <a:ea typeface="Taipei" charset="-12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 txBox="1">
            <a:spLocks noGrp="1" noChangeArrowheads="1"/>
          </p:cNvSpPr>
          <p:nvPr/>
        </p:nvSpPr>
        <p:spPr bwMode="auto">
          <a:xfrm>
            <a:off x="3987800" y="8858250"/>
            <a:ext cx="30099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99" tIns="44099" rIns="88199" bIns="44099" anchor="b"/>
          <a:lstStyle/>
          <a:p>
            <a:pPr algn="r" defTabSz="879475"/>
            <a:fld id="{CE55745E-F860-4A87-BF8F-3CB1C79DADBE}" type="slidenum">
              <a:rPr lang="en-US" altLang="zh-TW" sz="1200" b="1">
                <a:latin typeface="Book Antiqua" pitchFamily="18" charset="0"/>
              </a:rPr>
              <a:pPr algn="r" defTabSz="879475"/>
              <a:t>7</a:t>
            </a:fld>
            <a:endParaRPr lang="en-US" altLang="zh-TW" sz="1200" b="1">
              <a:latin typeface="Book Antiqua" pitchFamily="18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B4B0-B8C4-4B9F-BBFD-CC34433F908B}" type="datetimeFigureOut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 descr="VIVOTEK-built with reliability-w-01"/>
          <p:cNvPicPr>
            <a:picLocks noChangeAspect="1" noChangeArrowheads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825" y="260350"/>
            <a:ext cx="20177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VIVOTEK-BACK2013-1.jpg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2142" y="0"/>
            <a:ext cx="913971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4" r:id="rId4"/>
    <p:sldLayoutId id="2147483702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1B4B0-B8C4-4B9F-BBFD-CC34433F908B}" type="datetimeFigureOut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F9EFA-22A7-4FD2-B763-9B1945BF4AC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3" descr="VIVOTEK-built with reliability-w-01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50825" y="260350"/>
            <a:ext cx="20177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VIVOTEK-BACK2013-1.jp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2142" y="0"/>
            <a:ext cx="913971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VIVOTEK-BACK-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4487863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zh-TW" altLang="zh-TW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Taipei" charset="-120"/>
              <a:cs typeface="+mn-cs"/>
            </a:endParaRPr>
          </a:p>
        </p:txBody>
      </p:sp>
      <p:sp>
        <p:nvSpPr>
          <p:cNvPr id="47202" name="AutoShape 1122"/>
          <p:cNvSpPr>
            <a:spLocks noChangeArrowheads="1"/>
          </p:cNvSpPr>
          <p:nvPr/>
        </p:nvSpPr>
        <p:spPr bwMode="auto">
          <a:xfrm rot="10800000">
            <a:off x="0" y="4473112"/>
            <a:ext cx="9144000" cy="883602"/>
          </a:xfrm>
          <a:prstGeom prst="homePlate">
            <a:avLst>
              <a:gd name="adj" fmla="val 52219"/>
            </a:avLst>
          </a:prstGeom>
          <a:solidFill>
            <a:srgbClr val="3E7AC2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zh-TW" altLang="zh-TW"/>
          </a:p>
        </p:txBody>
      </p:sp>
      <p:sp>
        <p:nvSpPr>
          <p:cNvPr id="47200" name="AutoShape 1120"/>
          <p:cNvSpPr>
            <a:spLocks noChangeArrowheads="1"/>
          </p:cNvSpPr>
          <p:nvPr/>
        </p:nvSpPr>
        <p:spPr bwMode="auto">
          <a:xfrm>
            <a:off x="0" y="4473113"/>
            <a:ext cx="7651630" cy="883602"/>
          </a:xfrm>
          <a:prstGeom prst="homePlate">
            <a:avLst>
              <a:gd name="adj" fmla="val 4577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50825" y="4653136"/>
            <a:ext cx="7341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i="1" dirty="0" smtClean="0">
                <a:solidFill>
                  <a:srgbClr val="307CC2"/>
                </a:solidFill>
                <a:ea typeface="新細明體" charset="-120"/>
              </a:rPr>
              <a:t>IP8371E Product Change Announcement</a:t>
            </a:r>
            <a:endParaRPr lang="en-US" altLang="zh-TW" dirty="0">
              <a:solidFill>
                <a:srgbClr val="2C6CB2"/>
              </a:solidFill>
              <a:ea typeface="SimSun" pitchFamily="2" charset="-122"/>
            </a:endParaRPr>
          </a:p>
        </p:txBody>
      </p:sp>
      <p:pic>
        <p:nvPicPr>
          <p:cNvPr id="11" name="圖片 10" descr="VIVOTEK-0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88224" y="332656"/>
            <a:ext cx="2260349" cy="6480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2" grpId="0" animBg="1"/>
      <p:bldP spid="47200" grpId="0" animBg="1"/>
      <p:bldP spid="20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179388" y="44624"/>
            <a:ext cx="3281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b="1" i="1" dirty="0" smtClean="0"/>
              <a:t>IR-LED Change </a:t>
            </a:r>
            <a:endParaRPr lang="en-US" altLang="zh-TW" sz="3200" b="1" i="1" dirty="0"/>
          </a:p>
        </p:txBody>
      </p:sp>
      <p:sp>
        <p:nvSpPr>
          <p:cNvPr id="7171" name="文字方塊 5"/>
          <p:cNvSpPr txBox="1">
            <a:spLocks noChangeArrowheads="1"/>
          </p:cNvSpPr>
          <p:nvPr/>
        </p:nvSpPr>
        <p:spPr bwMode="auto">
          <a:xfrm>
            <a:off x="179512" y="942980"/>
            <a:ext cx="837520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Purpose </a:t>
            </a:r>
          </a:p>
          <a:p>
            <a:pPr>
              <a:buFont typeface="Wingdings" pitchFamily="2" charset="2"/>
              <a:buChar char="Ø"/>
            </a:pPr>
            <a:endParaRPr lang="en-US" altLang="zh-TW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l"/>
            </a:pPr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OSRAM IR LED is more stable and provide better lighting performance  </a:t>
            </a:r>
          </a:p>
          <a:p>
            <a:pPr lvl="1">
              <a:buFont typeface="Wingdings" pitchFamily="2" charset="2"/>
              <a:buChar char="l"/>
            </a:pPr>
            <a:endParaRPr lang="en-US" altLang="zh-TW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l"/>
            </a:pPr>
            <a:r>
              <a:rPr lang="en-US" altLang="zh-TW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Adopting OSRAM IR LED on IP8371E to ensure better IR performance without increasing price/ cost </a:t>
            </a:r>
          </a:p>
          <a:p>
            <a:endParaRPr lang="en-US" altLang="zh-TW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zh-TW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en-US" altLang="zh-TW" sz="140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n"/>
            </a:pPr>
            <a:endParaRPr lang="en-US" altLang="zh-TW" sz="140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2050" name="Picture 2" descr="\\Athena\行銷企劃資料分享\03_圖庫\VIVOTEK產品圖\IP Camera\8000 series\IP8371E\IP8371E-S.png"/>
          <p:cNvPicPr>
            <a:picLocks noChangeAspect="1" noChangeArrowheads="1"/>
          </p:cNvPicPr>
          <p:nvPr/>
        </p:nvPicPr>
        <p:blipFill>
          <a:blip r:embed="rId3" cstate="screen"/>
          <a:srcRect t="7527" r="5362"/>
          <a:stretch>
            <a:fillRect/>
          </a:stretch>
        </p:blipFill>
        <p:spPr bwMode="auto">
          <a:xfrm>
            <a:off x="5183144" y="3933056"/>
            <a:ext cx="3853352" cy="28529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179388" y="44624"/>
            <a:ext cx="3281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b="1" i="1" dirty="0" smtClean="0"/>
              <a:t>IR-LED Change </a:t>
            </a:r>
            <a:endParaRPr lang="en-US" altLang="zh-TW" sz="3200" b="1" i="1" dirty="0"/>
          </a:p>
        </p:txBody>
      </p:sp>
      <p:sp>
        <p:nvSpPr>
          <p:cNvPr id="7171" name="文字方塊 5"/>
          <p:cNvSpPr txBox="1">
            <a:spLocks noChangeArrowheads="1"/>
          </p:cNvSpPr>
          <p:nvPr/>
        </p:nvSpPr>
        <p:spPr bwMode="auto">
          <a:xfrm>
            <a:off x="179512" y="942980"/>
            <a:ext cx="837520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Measurement Test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Gain: Auto </a:t>
            </a:r>
          </a:p>
          <a:p>
            <a:endParaRPr lang="en-US" altLang="zh-TW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zh-TW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en-US" altLang="zh-TW" sz="1400" dirty="0">
              <a:solidFill>
                <a:srgbClr val="0000CC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n"/>
            </a:pPr>
            <a:endParaRPr lang="en-US" altLang="zh-TW" sz="140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1844824"/>
            <a:ext cx="7344816" cy="458687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179388" y="44624"/>
            <a:ext cx="6175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b="1" i="1" dirty="0" smtClean="0"/>
              <a:t>IR-LED Change -- Performance</a:t>
            </a:r>
            <a:endParaRPr lang="en-US" altLang="zh-TW" sz="3200" b="1" i="1" dirty="0"/>
          </a:p>
        </p:txBody>
      </p:sp>
      <p:sp>
        <p:nvSpPr>
          <p:cNvPr id="7171" name="文字方塊 5"/>
          <p:cNvSpPr txBox="1">
            <a:spLocks noChangeArrowheads="1"/>
          </p:cNvSpPr>
          <p:nvPr/>
        </p:nvSpPr>
        <p:spPr bwMode="auto">
          <a:xfrm>
            <a:off x="179512" y="942980"/>
            <a:ext cx="837520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IR Performance Improved : </a:t>
            </a:r>
            <a:r>
              <a:rPr lang="en-US" altLang="zh-TW" sz="2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Tele</a:t>
            </a:r>
            <a:r>
              <a:rPr lang="en-US" altLang="zh-TW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1"/>
            <a:r>
              <a:rPr lang="en-US" altLang="zh-TW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en-US" altLang="zh-TW" sz="1400" dirty="0">
              <a:solidFill>
                <a:srgbClr val="0000CC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n"/>
            </a:pPr>
            <a:endParaRPr lang="en-US" altLang="zh-TW" sz="140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496" y="3004878"/>
            <a:ext cx="4032448" cy="323243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3030974"/>
            <a:ext cx="3995936" cy="327834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8" name="圓角矩形 7"/>
          <p:cNvSpPr/>
          <p:nvPr/>
        </p:nvSpPr>
        <p:spPr>
          <a:xfrm>
            <a:off x="323528" y="1628800"/>
            <a:ext cx="3384376" cy="115212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rgbClr val="0000CC"/>
                </a:solidFill>
              </a:rPr>
              <a:t>Original : IRE 20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5292080" y="1686520"/>
            <a:ext cx="3384376" cy="115212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rgbClr val="0000CC"/>
                </a:solidFill>
              </a:rPr>
              <a:t>New : IRE 33</a:t>
            </a:r>
          </a:p>
        </p:txBody>
      </p:sp>
      <p:sp>
        <p:nvSpPr>
          <p:cNvPr id="10" name="向右箭號 9"/>
          <p:cNvSpPr/>
          <p:nvPr/>
        </p:nvSpPr>
        <p:spPr>
          <a:xfrm>
            <a:off x="4139952" y="4365104"/>
            <a:ext cx="792088" cy="4320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1475656" y="4509120"/>
            <a:ext cx="1008112" cy="792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444208" y="4509120"/>
            <a:ext cx="1008112" cy="792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48204" y="3068960"/>
            <a:ext cx="4144145" cy="338437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496" y="3068960"/>
            <a:ext cx="4043957" cy="331236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179388" y="44624"/>
            <a:ext cx="60388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b="1" i="1" dirty="0" smtClean="0"/>
              <a:t>IR-LED Change -- </a:t>
            </a:r>
            <a:r>
              <a:rPr lang="en-US" altLang="zh-TW" sz="3200" b="1" i="1" dirty="0" err="1" smtClean="0"/>
              <a:t>Performace</a:t>
            </a:r>
            <a:r>
              <a:rPr lang="en-US" altLang="zh-TW" sz="3200" b="1" i="1" dirty="0" smtClean="0"/>
              <a:t> </a:t>
            </a:r>
            <a:endParaRPr lang="en-US" altLang="zh-TW" sz="3200" b="1" i="1" dirty="0"/>
          </a:p>
        </p:txBody>
      </p:sp>
      <p:sp>
        <p:nvSpPr>
          <p:cNvPr id="7171" name="文字方塊 5"/>
          <p:cNvSpPr txBox="1">
            <a:spLocks noChangeArrowheads="1"/>
          </p:cNvSpPr>
          <p:nvPr/>
        </p:nvSpPr>
        <p:spPr bwMode="auto">
          <a:xfrm>
            <a:off x="179512" y="942980"/>
            <a:ext cx="837520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IR Performance Improved : </a:t>
            </a:r>
            <a:r>
              <a:rPr lang="en-US" altLang="zh-TW" sz="2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Wide with Noise Filter Off</a:t>
            </a:r>
          </a:p>
          <a:p>
            <a:pPr lvl="1"/>
            <a:r>
              <a:rPr lang="en-US" altLang="zh-TW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en-US" altLang="zh-TW" sz="1400" dirty="0">
              <a:solidFill>
                <a:srgbClr val="0000CC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n"/>
            </a:pPr>
            <a:endParaRPr lang="en-US" altLang="zh-TW" sz="14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23528" y="1628800"/>
            <a:ext cx="3384376" cy="115212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rgbClr val="0000CC"/>
                </a:solidFill>
              </a:rPr>
              <a:t>Original : IRE 30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5292080" y="1686520"/>
            <a:ext cx="3384376" cy="115212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rgbClr val="0000CC"/>
                </a:solidFill>
              </a:rPr>
              <a:t>New : IRE 44</a:t>
            </a:r>
          </a:p>
        </p:txBody>
      </p:sp>
      <p:sp>
        <p:nvSpPr>
          <p:cNvPr id="10" name="向右箭號 9"/>
          <p:cNvSpPr/>
          <p:nvPr/>
        </p:nvSpPr>
        <p:spPr>
          <a:xfrm>
            <a:off x="4139952" y="4365104"/>
            <a:ext cx="792088" cy="4320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1475656" y="4509120"/>
            <a:ext cx="1008112" cy="792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444208" y="4653136"/>
            <a:ext cx="1008112" cy="792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179388" y="44624"/>
            <a:ext cx="53062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b="1" i="1" dirty="0" smtClean="0"/>
              <a:t>IR LED Change -- Outlook </a:t>
            </a:r>
            <a:endParaRPr lang="en-US" altLang="zh-TW" sz="32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377683"/>
            <a:ext cx="4032448" cy="393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325646" y="2418770"/>
            <a:ext cx="3960440" cy="382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橢圓 14"/>
          <p:cNvSpPr/>
          <p:nvPr/>
        </p:nvSpPr>
        <p:spPr>
          <a:xfrm rot="2599946">
            <a:off x="1071877" y="2526336"/>
            <a:ext cx="1045274" cy="15469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 rot="2599946">
            <a:off x="5680388" y="2454328"/>
            <a:ext cx="1045274" cy="15469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 rot="2599946">
            <a:off x="6976532" y="4728914"/>
            <a:ext cx="1045274" cy="15469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 rot="2599946">
            <a:off x="2418337" y="4542560"/>
            <a:ext cx="1045274" cy="15469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611560" y="1124744"/>
            <a:ext cx="3384376" cy="115212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rgbClr val="0000CC"/>
                </a:solidFill>
              </a:rPr>
              <a:t>Original Outlook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5148064" y="1124744"/>
            <a:ext cx="3384376" cy="115212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rgbClr val="0000CC"/>
                </a:solidFill>
              </a:rPr>
              <a:t>New Outlook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685800" y="473075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zh-TW" altLang="zh-TW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Taipei" charset="-120"/>
              <a:cs typeface="+mn-cs"/>
            </a:endParaRPr>
          </a:p>
        </p:txBody>
      </p:sp>
      <p:sp>
        <p:nvSpPr>
          <p:cNvPr id="80907" name="Rectangle 3"/>
          <p:cNvSpPr>
            <a:spLocks noChangeArrowheads="1"/>
          </p:cNvSpPr>
          <p:nvPr/>
        </p:nvSpPr>
        <p:spPr bwMode="auto">
          <a:xfrm>
            <a:off x="0" y="1585063"/>
            <a:ext cx="9144000" cy="3959225"/>
          </a:xfrm>
          <a:prstGeom prst="rect">
            <a:avLst/>
          </a:prstGeom>
          <a:solidFill>
            <a:srgbClr val="B1DBF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 sz="3200">
              <a:solidFill>
                <a:schemeClr val="tx1"/>
              </a:solidFill>
              <a:ea typeface="新細明體" charset="-120"/>
            </a:endParaRPr>
          </a:p>
        </p:txBody>
      </p:sp>
      <p:pic>
        <p:nvPicPr>
          <p:cNvPr id="80908" name="Picture 17" descr="THANK YO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85913"/>
            <a:ext cx="7092950" cy="3960812"/>
          </a:xfrm>
          <a:prstGeom prst="rect">
            <a:avLst/>
          </a:prstGeom>
          <a:solidFill>
            <a:srgbClr val="B1DBFD"/>
          </a:solidFill>
          <a:ln w="9525">
            <a:noFill/>
            <a:miter lim="800000"/>
            <a:headEnd/>
            <a:tailEnd/>
          </a:ln>
        </p:spPr>
      </p:pic>
      <p:sp>
        <p:nvSpPr>
          <p:cNvPr id="80909" name="Text Box 4"/>
          <p:cNvSpPr txBox="1">
            <a:spLocks noChangeArrowheads="1"/>
          </p:cNvSpPr>
          <p:nvPr/>
        </p:nvSpPr>
        <p:spPr bwMode="auto">
          <a:xfrm>
            <a:off x="539750" y="1808163"/>
            <a:ext cx="51847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4000" b="1" i="1" dirty="0">
                <a:solidFill>
                  <a:srgbClr val="3484CC"/>
                </a:solidFill>
                <a:ea typeface="SimSun" pitchFamily="2" charset="-122"/>
              </a:rPr>
              <a:t>Thank you</a:t>
            </a:r>
            <a:endParaRPr lang="en-US" altLang="zh-TW" sz="4000" dirty="0">
              <a:solidFill>
                <a:srgbClr val="3484CC"/>
              </a:solidFill>
              <a:ea typeface="SimSun" pitchFamily="2" charset="-122"/>
            </a:endParaRPr>
          </a:p>
          <a:p>
            <a:r>
              <a:rPr lang="en-US" altLang="zh-TW" sz="2800" dirty="0">
                <a:solidFill>
                  <a:srgbClr val="3484CC"/>
                </a:solidFill>
                <a:ea typeface="SimSun" pitchFamily="2" charset="-122"/>
              </a:rPr>
              <a:t>             </a:t>
            </a:r>
            <a:r>
              <a:rPr lang="en-US" altLang="zh-TW" i="1" dirty="0">
                <a:solidFill>
                  <a:srgbClr val="3484CC"/>
                </a:solidFill>
                <a:ea typeface="SimSun" pitchFamily="2" charset="-122"/>
              </a:rPr>
              <a:t>for </a:t>
            </a:r>
            <a:r>
              <a:rPr lang="en-US" altLang="zh-TW" i="1" dirty="0">
                <a:solidFill>
                  <a:srgbClr val="3484CC"/>
                </a:solidFill>
                <a:ea typeface="新細明體" charset="-120"/>
              </a:rPr>
              <a:t>y</a:t>
            </a:r>
            <a:r>
              <a:rPr lang="en-US" altLang="zh-TW" i="1" dirty="0">
                <a:solidFill>
                  <a:srgbClr val="3484CC"/>
                </a:solidFill>
                <a:ea typeface="SimSun" pitchFamily="2" charset="-122"/>
              </a:rPr>
              <a:t>our </a:t>
            </a:r>
            <a:r>
              <a:rPr lang="en-US" altLang="zh-TW" i="1" dirty="0">
                <a:solidFill>
                  <a:srgbClr val="3484CC"/>
                </a:solidFill>
                <a:ea typeface="新細明體" charset="-120"/>
              </a:rPr>
              <a:t>a</a:t>
            </a:r>
            <a:r>
              <a:rPr lang="en-US" altLang="zh-TW" i="1" dirty="0">
                <a:solidFill>
                  <a:srgbClr val="3484CC"/>
                </a:solidFill>
                <a:ea typeface="SimSun" pitchFamily="2" charset="-122"/>
              </a:rPr>
              <a:t>ttention</a:t>
            </a:r>
          </a:p>
        </p:txBody>
      </p:sp>
      <p:sp>
        <p:nvSpPr>
          <p:cNvPr id="47200" name="AutoShape 1120"/>
          <p:cNvSpPr>
            <a:spLocks noChangeArrowheads="1"/>
          </p:cNvSpPr>
          <p:nvPr/>
        </p:nvSpPr>
        <p:spPr bwMode="auto">
          <a:xfrm rot="10800000">
            <a:off x="6012160" y="1585592"/>
            <a:ext cx="3131839" cy="3959924"/>
          </a:xfrm>
          <a:prstGeom prst="homePlate">
            <a:avLst>
              <a:gd name="adj" fmla="val 27727"/>
            </a:avLst>
          </a:prstGeom>
          <a:solidFill>
            <a:srgbClr val="599AD5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zh-TW" altLang="zh-TW" sz="4000">
              <a:ea typeface="SimHei" pitchFamily="2" charset="-122"/>
            </a:endParaRPr>
          </a:p>
        </p:txBody>
      </p:sp>
      <p:sp>
        <p:nvSpPr>
          <p:cNvPr id="80911" name="Text Box 3"/>
          <p:cNvSpPr txBox="1">
            <a:spLocks noChangeArrowheads="1"/>
          </p:cNvSpPr>
          <p:nvPr/>
        </p:nvSpPr>
        <p:spPr bwMode="auto">
          <a:xfrm>
            <a:off x="7019925" y="4903788"/>
            <a:ext cx="1587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i="1"/>
              <a:t>The End</a:t>
            </a:r>
            <a:endParaRPr lang="en-US" altLang="zh-TW" sz="2800" b="1">
              <a:ea typeface="SimHei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 animBg="1"/>
      <p:bldP spid="47200" grpId="0" animBg="1"/>
    </p:bldLst>
  </p:timing>
</p:sld>
</file>

<file path=ppt/theme/theme1.xml><?xml version="1.0" encoding="utf-8"?>
<a:theme xmlns:a="http://schemas.openxmlformats.org/drawingml/2006/main" name="4_自訂設計">
  <a:themeElements>
    <a:clrScheme name="4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Taipei"/>
            <a:cs typeface="Taipe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Taipei"/>
            <a:cs typeface="Taipei"/>
          </a:defRPr>
        </a:defPPr>
      </a:lstStyle>
    </a:lnDef>
  </a:objectDefaults>
  <a:extraClrSchemeLst>
    <a:extraClrScheme>
      <a:clrScheme name="4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35381</TotalTime>
  <Words>112</Words>
  <Application>Microsoft Office PowerPoint</Application>
  <PresentationFormat>如螢幕大小 (4:3)</PresentationFormat>
  <Paragraphs>37</Paragraphs>
  <Slides>7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7</vt:i4>
      </vt:variant>
    </vt:vector>
  </HeadingPairs>
  <TitlesOfParts>
    <vt:vector size="9" baseType="lpstr">
      <vt:lpstr>4_自訂設計</vt:lpstr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.</dc:creator>
  <cp:lastModifiedBy>Xavier(谷斐曄)</cp:lastModifiedBy>
  <cp:revision>1971</cp:revision>
  <cp:lastPrinted>2009-09-14T02:13:27Z</cp:lastPrinted>
  <dcterms:created xsi:type="dcterms:W3CDTF">2002-02-19T02:13:47Z</dcterms:created>
  <dcterms:modified xsi:type="dcterms:W3CDTF">2014-01-03T06:59:00Z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000800f05c000000000001024120</vt:lpwstr>
  </property>
</Properties>
</file>