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7"/>
  </p:notesMasterIdLst>
  <p:handoutMasterIdLst>
    <p:handoutMasterId r:id="rId58"/>
  </p:handoutMasterIdLst>
  <p:sldIdLst>
    <p:sldId id="725" r:id="rId2"/>
    <p:sldId id="788" r:id="rId3"/>
    <p:sldId id="787" r:id="rId4"/>
    <p:sldId id="818" r:id="rId5"/>
    <p:sldId id="790" r:id="rId6"/>
    <p:sldId id="791" r:id="rId7"/>
    <p:sldId id="793" r:id="rId8"/>
    <p:sldId id="792" r:id="rId9"/>
    <p:sldId id="794" r:id="rId10"/>
    <p:sldId id="820" r:id="rId11"/>
    <p:sldId id="819" r:id="rId12"/>
    <p:sldId id="826" r:id="rId13"/>
    <p:sldId id="829" r:id="rId14"/>
    <p:sldId id="827" r:id="rId15"/>
    <p:sldId id="828" r:id="rId16"/>
    <p:sldId id="823" r:id="rId17"/>
    <p:sldId id="824" r:id="rId18"/>
    <p:sldId id="796" r:id="rId19"/>
    <p:sldId id="844" r:id="rId20"/>
    <p:sldId id="803" r:id="rId21"/>
    <p:sldId id="816" r:id="rId22"/>
    <p:sldId id="804" r:id="rId23"/>
    <p:sldId id="798" r:id="rId24"/>
    <p:sldId id="843" r:id="rId25"/>
    <p:sldId id="814" r:id="rId26"/>
    <p:sldId id="800" r:id="rId27"/>
    <p:sldId id="845" r:id="rId28"/>
    <p:sldId id="842" r:id="rId29"/>
    <p:sldId id="801" r:id="rId30"/>
    <p:sldId id="812" r:id="rId31"/>
    <p:sldId id="846" r:id="rId32"/>
    <p:sldId id="861" r:id="rId33"/>
    <p:sldId id="835" r:id="rId34"/>
    <p:sldId id="840" r:id="rId35"/>
    <p:sldId id="838" r:id="rId36"/>
    <p:sldId id="865" r:id="rId37"/>
    <p:sldId id="848" r:id="rId38"/>
    <p:sldId id="863" r:id="rId39"/>
    <p:sldId id="809" r:id="rId40"/>
    <p:sldId id="817" r:id="rId41"/>
    <p:sldId id="831" r:id="rId42"/>
    <p:sldId id="841" r:id="rId43"/>
    <p:sldId id="836" r:id="rId44"/>
    <p:sldId id="815" r:id="rId45"/>
    <p:sldId id="849" r:id="rId46"/>
    <p:sldId id="807" r:id="rId47"/>
    <p:sldId id="806" r:id="rId48"/>
    <p:sldId id="851" r:id="rId49"/>
    <p:sldId id="857" r:id="rId50"/>
    <p:sldId id="852" r:id="rId51"/>
    <p:sldId id="811" r:id="rId52"/>
    <p:sldId id="832" r:id="rId53"/>
    <p:sldId id="867" r:id="rId54"/>
    <p:sldId id="866" r:id="rId55"/>
    <p:sldId id="808" r:id="rId56"/>
  </p:sldIdLst>
  <p:sldSz cx="12192000" cy="6858000"/>
  <p:notesSz cx="6858000" cy="9144000"/>
  <p:embeddedFontLst>
    <p:embeddedFont>
      <p:font typeface="Segoe UI" panose="020B0502040204020203" pitchFamily="34" charset="0"/>
      <p:regular r:id="rId59"/>
      <p:bold r:id="rId60"/>
      <p:italic r:id="rId61"/>
      <p:boldItalic r:id="rId62"/>
    </p:embeddedFont>
    <p:embeddedFont>
      <p:font typeface="Segoe UI Semilight" panose="020B0402040204020203" pitchFamily="34" charset="0"/>
      <p:regular r:id="rId63"/>
      <p:italic r:id="rId64"/>
    </p:embeddedFont>
    <p:embeddedFont>
      <p:font typeface="Source Sans Pro Light" panose="02010600030101010101" charset="0"/>
      <p:regular r:id="rId65"/>
    </p:embeddedFont>
    <p:embeddedFont>
      <p:font typeface="Calibri" panose="020F0502020204030204" pitchFamily="34" charset="0"/>
      <p:regular r:id="rId66"/>
      <p:bold r:id="rId67"/>
      <p:italic r:id="rId68"/>
      <p:boldItalic r:id="rId69"/>
    </p:embeddedFont>
    <p:embeddedFont>
      <p:font typeface="微软雅黑" panose="020B0503020204020204" pitchFamily="34" charset="-122"/>
      <p:regular r:id="rId70"/>
      <p:bold r:id="rId71"/>
    </p:embeddedFont>
    <p:embeddedFont>
      <p:font typeface="黑体" panose="02010609060101010101" pitchFamily="49" charset="-122"/>
      <p:regular r:id="rId72"/>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4" userDrawn="1">
          <p15:clr>
            <a:srgbClr val="A4A3A4"/>
          </p15:clr>
        </p15:guide>
        <p15:guide id="2" pos="12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潘玲余" initials="潘玲余"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F53"/>
    <a:srgbClr val="FF7C80"/>
    <a:srgbClr val="FF3300"/>
    <a:srgbClr val="666666"/>
    <a:srgbClr val="FF9900"/>
    <a:srgbClr val="2B6F38"/>
    <a:srgbClr val="FF6600"/>
    <a:srgbClr val="1A4CA6"/>
    <a:srgbClr val="CC66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2" autoAdjust="0"/>
    <p:restoredTop sz="90647" autoAdjust="0"/>
  </p:normalViewPr>
  <p:slideViewPr>
    <p:cSldViewPr>
      <p:cViewPr varScale="1">
        <p:scale>
          <a:sx n="65" d="100"/>
          <a:sy n="65" d="100"/>
        </p:scale>
        <p:origin x="750" y="72"/>
      </p:cViewPr>
      <p:guideLst>
        <p:guide orient="horz" pos="164"/>
        <p:guide pos="1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201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5.fntdata"/><Relationship Id="rId68" Type="http://schemas.openxmlformats.org/officeDocument/2006/relationships/font" Target="fonts/font10.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openxmlformats.org/officeDocument/2006/relationships/font" Target="fonts/font8.fntdata"/><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B8BA37F-D308-40DA-ABC0-45DED6BE7A8C}" type="datetimeFigureOut">
              <a:rPr lang="zh-CN" altLang="en-US"/>
              <a:pPr>
                <a:defRPr/>
              </a:pPr>
              <a:t>2016/3/11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14C8C42-E4A6-4A4F-A6E8-6E4F30584309}" type="slidenum">
              <a:rPr lang="zh-CN" altLang="en-US"/>
              <a:pPr>
                <a:defRPr/>
              </a:pPr>
              <a:t>‹#›</a:t>
            </a:fld>
            <a:endParaRPr lang="zh-CN" altLang="en-US"/>
          </a:p>
        </p:txBody>
      </p:sp>
    </p:spTree>
    <p:extLst>
      <p:ext uri="{BB962C8B-B14F-4D97-AF65-F5344CB8AC3E}">
        <p14:creationId xmlns:p14="http://schemas.microsoft.com/office/powerpoint/2010/main" val="92905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dirty="0"/>
          </a:p>
        </p:txBody>
      </p:sp>
      <p:sp>
        <p:nvSpPr>
          <p:cNvPr id="135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dirty="0"/>
          </a:p>
        </p:txBody>
      </p:sp>
      <p:sp>
        <p:nvSpPr>
          <p:cNvPr id="2355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135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35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dirty="0"/>
          </a:p>
        </p:txBody>
      </p:sp>
      <p:sp>
        <p:nvSpPr>
          <p:cNvPr id="135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694422A3-CC7E-45A4-9DAA-4F9E5AB268DA}" type="slidenum">
              <a:rPr lang="en-US" altLang="zh-CN"/>
              <a:pPr>
                <a:defRPr/>
              </a:pPr>
              <a:t>‹#›</a:t>
            </a:fld>
            <a:endParaRPr lang="en-US" altLang="zh-CN" dirty="0"/>
          </a:p>
        </p:txBody>
      </p:sp>
    </p:spTree>
    <p:extLst>
      <p:ext uri="{BB962C8B-B14F-4D97-AF65-F5344CB8AC3E}">
        <p14:creationId xmlns:p14="http://schemas.microsoft.com/office/powerpoint/2010/main" val="2499865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1</a:t>
            </a:fld>
            <a:endParaRPr lang="en-US" altLang="zh-CN" dirty="0"/>
          </a:p>
        </p:txBody>
      </p:sp>
    </p:spTree>
    <p:extLst>
      <p:ext uri="{BB962C8B-B14F-4D97-AF65-F5344CB8AC3E}">
        <p14:creationId xmlns:p14="http://schemas.microsoft.com/office/powerpoint/2010/main" val="127048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2</a:t>
            </a:fld>
            <a:endParaRPr lang="en-US" altLang="zh-CN" dirty="0"/>
          </a:p>
        </p:txBody>
      </p:sp>
    </p:spTree>
    <p:extLst>
      <p:ext uri="{BB962C8B-B14F-4D97-AF65-F5344CB8AC3E}">
        <p14:creationId xmlns:p14="http://schemas.microsoft.com/office/powerpoint/2010/main" val="3928796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11</a:t>
            </a:fld>
            <a:endParaRPr lang="en-US" altLang="zh-CN" dirty="0"/>
          </a:p>
        </p:txBody>
      </p:sp>
    </p:spTree>
    <p:extLst>
      <p:ext uri="{BB962C8B-B14F-4D97-AF65-F5344CB8AC3E}">
        <p14:creationId xmlns:p14="http://schemas.microsoft.com/office/powerpoint/2010/main" val="616605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Check code</a:t>
            </a:r>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24</a:t>
            </a:fld>
            <a:endParaRPr lang="en-US" altLang="zh-CN" dirty="0"/>
          </a:p>
        </p:txBody>
      </p:sp>
    </p:spTree>
    <p:extLst>
      <p:ext uri="{BB962C8B-B14F-4D97-AF65-F5344CB8AC3E}">
        <p14:creationId xmlns:p14="http://schemas.microsoft.com/office/powerpoint/2010/main" val="707262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30</a:t>
            </a:fld>
            <a:endParaRPr lang="en-US" altLang="zh-CN" dirty="0"/>
          </a:p>
        </p:txBody>
      </p:sp>
    </p:spTree>
    <p:extLst>
      <p:ext uri="{BB962C8B-B14F-4D97-AF65-F5344CB8AC3E}">
        <p14:creationId xmlns:p14="http://schemas.microsoft.com/office/powerpoint/2010/main" val="1388644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39</a:t>
            </a:fld>
            <a:endParaRPr lang="en-US" altLang="zh-CN" dirty="0"/>
          </a:p>
        </p:txBody>
      </p:sp>
    </p:spTree>
    <p:extLst>
      <p:ext uri="{BB962C8B-B14F-4D97-AF65-F5344CB8AC3E}">
        <p14:creationId xmlns:p14="http://schemas.microsoft.com/office/powerpoint/2010/main" val="310684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44</a:t>
            </a:fld>
            <a:endParaRPr lang="en-US" altLang="zh-CN" dirty="0"/>
          </a:p>
        </p:txBody>
      </p:sp>
    </p:spTree>
    <p:extLst>
      <p:ext uri="{BB962C8B-B14F-4D97-AF65-F5344CB8AC3E}">
        <p14:creationId xmlns:p14="http://schemas.microsoft.com/office/powerpoint/2010/main" val="779269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51</a:t>
            </a:fld>
            <a:endParaRPr lang="en-US" altLang="zh-CN" dirty="0"/>
          </a:p>
        </p:txBody>
      </p:sp>
    </p:spTree>
    <p:extLst>
      <p:ext uri="{BB962C8B-B14F-4D97-AF65-F5344CB8AC3E}">
        <p14:creationId xmlns:p14="http://schemas.microsoft.com/office/powerpoint/2010/main" val="2885987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94422A3-CC7E-45A4-9DAA-4F9E5AB268DA}" type="slidenum">
              <a:rPr lang="en-US" altLang="zh-CN" smtClean="0"/>
              <a:pPr>
                <a:defRPr/>
              </a:pPr>
              <a:t>52</a:t>
            </a:fld>
            <a:endParaRPr lang="en-US" altLang="zh-CN" dirty="0"/>
          </a:p>
        </p:txBody>
      </p:sp>
    </p:spTree>
    <p:extLst>
      <p:ext uri="{BB962C8B-B14F-4D97-AF65-F5344CB8AC3E}">
        <p14:creationId xmlns:p14="http://schemas.microsoft.com/office/powerpoint/2010/main" val="3421403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4" name="直接连接符 3"/>
          <p:cNvCxnSpPr/>
          <p:nvPr userDrawn="1"/>
        </p:nvCxnSpPr>
        <p:spPr>
          <a:xfrm>
            <a:off x="431371" y="620688"/>
            <a:ext cx="11329259" cy="0"/>
          </a:xfrm>
          <a:prstGeom prst="line">
            <a:avLst/>
          </a:prstGeom>
          <a:ln w="19050">
            <a:solidFill>
              <a:srgbClr val="1E64DC">
                <a:alpha val="0"/>
              </a:srgb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1208568" y="72731"/>
            <a:ext cx="880896" cy="44883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4.wdp"/><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7.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44.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8.png"/></Relationships>
</file>

<file path=ppt/slides/_rels/slide3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microsoft.com/office/2007/relationships/hdphoto" Target="../media/hdphoto6.wdp"/><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5.png"/></Relationships>
</file>

<file path=ppt/slides/_rels/slide3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49.png"/><Relationship Id="rId9" Type="http://schemas.openxmlformats.org/officeDocument/2006/relationships/image" Target="../media/image74.jpeg"/></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5.emf"/><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emf"/><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8.png"/><Relationship Id="rId11" Type="http://schemas.microsoft.com/office/2007/relationships/hdphoto" Target="../media/hdphoto5.wdp"/><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jpeg"/><Relationship Id="rId9" Type="http://schemas.openxmlformats.org/officeDocument/2006/relationships/image" Target="../media/image10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hyperlink" Target="&#12304;Uniview&#12305;%20Main-%20NVR202EP-IN%20Series.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9900">
            <a:alpha val="75000"/>
          </a:srgbClr>
        </a:solidFill>
        <a:effectLst/>
      </p:bgPr>
    </p:bg>
    <p:spTree>
      <p:nvGrpSpPr>
        <p:cNvPr id="1" name=""/>
        <p:cNvGrpSpPr/>
        <p:nvPr/>
      </p:nvGrpSpPr>
      <p:grpSpPr>
        <a:xfrm>
          <a:off x="0" y="0"/>
          <a:ext cx="0" cy="0"/>
          <a:chOff x="0" y="0"/>
          <a:chExt cx="0" cy="0"/>
        </a:xfrm>
      </p:grpSpPr>
      <p:sp>
        <p:nvSpPr>
          <p:cNvPr id="11" name="标题 1"/>
          <p:cNvSpPr txBox="1">
            <a:spLocks noChangeArrowheads="1"/>
          </p:cNvSpPr>
          <p:nvPr/>
        </p:nvSpPr>
        <p:spPr bwMode="auto">
          <a:xfrm>
            <a:off x="695400" y="1988840"/>
            <a:ext cx="10801200" cy="2016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8000" b="1" kern="0" dirty="0">
                <a:solidFill>
                  <a:srgbClr val="00B0F0"/>
                </a:solidFill>
                <a:latin typeface="Source Sans Pro Light" panose="020B0403030403020204" pitchFamily="34" charset="0"/>
                <a:cs typeface="Arial" panose="020B0604020202020204" pitchFamily="34" charset="0"/>
                <a:sym typeface="Calibri" pitchFamily="34" charset="0"/>
              </a:rPr>
              <a:t>Uniview NVR Introduction</a:t>
            </a:r>
          </a:p>
        </p:txBody>
      </p:sp>
    </p:spTree>
    <p:extLst>
      <p:ext uri="{BB962C8B-B14F-4D97-AF65-F5344CB8AC3E}">
        <p14:creationId xmlns:p14="http://schemas.microsoft.com/office/powerpoint/2010/main" val="941829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99656" y="2564904"/>
            <a:ext cx="6827510" cy="1569660"/>
          </a:xfrm>
          <a:prstGeom prst="rect">
            <a:avLst/>
          </a:prstGeom>
        </p:spPr>
        <p:txBody>
          <a:bodyPr wrap="none">
            <a:spAutoFit/>
          </a:bodyPr>
          <a:lstStyle/>
          <a:p>
            <a:r>
              <a:rPr lang="en-US" altLang="zh-CN" sz="9600" dirty="0">
                <a:solidFill>
                  <a:schemeClr val="bg1"/>
                </a:solidFill>
                <a:latin typeface="Segoe UI Semilight" panose="020B0402040204020203" pitchFamily="34" charset="0"/>
                <a:cs typeface="Segoe UI Semilight" panose="020B0402040204020203" pitchFamily="34" charset="0"/>
              </a:rPr>
              <a:t>3 series NVR</a:t>
            </a:r>
          </a:p>
        </p:txBody>
      </p:sp>
      <p:sp>
        <p:nvSpPr>
          <p:cNvPr id="4" name="标题 1"/>
          <p:cNvSpPr txBox="1">
            <a:spLocks noChangeArrowheads="1"/>
          </p:cNvSpPr>
          <p:nvPr/>
        </p:nvSpPr>
        <p:spPr bwMode="auto">
          <a:xfrm>
            <a:off x="191344" y="-83852"/>
            <a:ext cx="7192905"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NVR Product Line</a:t>
            </a:r>
          </a:p>
        </p:txBody>
      </p:sp>
    </p:spTree>
    <p:extLst>
      <p:ext uri="{BB962C8B-B14F-4D97-AF65-F5344CB8AC3E}">
        <p14:creationId xmlns:p14="http://schemas.microsoft.com/office/powerpoint/2010/main" val="2772585097"/>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5883" y="548680"/>
            <a:ext cx="4007768" cy="1291392"/>
          </a:xfrm>
          <a:prstGeom prst="rect">
            <a:avLst/>
          </a:prstGeom>
        </p:spPr>
      </p:pic>
      <p:sp>
        <p:nvSpPr>
          <p:cNvPr id="3" name="矩形 2"/>
          <p:cNvSpPr/>
          <p:nvPr/>
        </p:nvSpPr>
        <p:spPr>
          <a:xfrm>
            <a:off x="4223792" y="188640"/>
            <a:ext cx="6096000" cy="2421176"/>
          </a:xfrm>
          <a:prstGeom prst="rect">
            <a:avLst/>
          </a:prstGeom>
        </p:spPr>
        <p:txBody>
          <a:bodyPr>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NVR301-04/08/16E</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4/8-ch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 SATA up to 6TB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Mini 1U metal chassis, Fan-less design</a:t>
            </a:r>
          </a:p>
        </p:txBody>
      </p:sp>
      <p:graphicFrame>
        <p:nvGraphicFramePr>
          <p:cNvPr id="4" name="表格 3"/>
          <p:cNvGraphicFramePr>
            <a:graphicFrameLocks noGrp="1"/>
          </p:cNvGraphicFramePr>
          <p:nvPr>
            <p:extLst>
              <p:ext uri="{D42A27DB-BD31-4B8C-83A1-F6EECF244321}">
                <p14:modId xmlns:p14="http://schemas.microsoft.com/office/powerpoint/2010/main" val="2639164179"/>
              </p:ext>
            </p:extLst>
          </p:nvPr>
        </p:nvGraphicFramePr>
        <p:xfrm>
          <a:off x="230560" y="2821915"/>
          <a:ext cx="6631608" cy="3383280"/>
        </p:xfrm>
        <a:graphic>
          <a:graphicData uri="http://schemas.openxmlformats.org/drawingml/2006/table">
            <a:tbl>
              <a:tblPr firstRow="1" firstCol="1">
                <a:tableStyleId>{00A15C55-8517-42AA-B614-E9B94910E393}</a:tableStyleId>
              </a:tblPr>
              <a:tblGrid>
                <a:gridCol w="1657902">
                  <a:extLst>
                    <a:ext uri="{9D8B030D-6E8A-4147-A177-3AD203B41FA5}">
                      <a16:colId xmlns:a16="http://schemas.microsoft.com/office/drawing/2014/main" val="20000"/>
                    </a:ext>
                  </a:extLst>
                </a:gridCol>
                <a:gridCol w="1657902">
                  <a:extLst>
                    <a:ext uri="{9D8B030D-6E8A-4147-A177-3AD203B41FA5}">
                      <a16:colId xmlns:a16="http://schemas.microsoft.com/office/drawing/2014/main" val="20001"/>
                    </a:ext>
                  </a:extLst>
                </a:gridCol>
                <a:gridCol w="1657902">
                  <a:extLst>
                    <a:ext uri="{9D8B030D-6E8A-4147-A177-3AD203B41FA5}">
                      <a16:colId xmlns:a16="http://schemas.microsoft.com/office/drawing/2014/main" val="20002"/>
                    </a:ext>
                  </a:extLst>
                </a:gridCol>
                <a:gridCol w="1657902">
                  <a:extLst>
                    <a:ext uri="{9D8B030D-6E8A-4147-A177-3AD203B41FA5}">
                      <a16:colId xmlns:a16="http://schemas.microsoft.com/office/drawing/2014/main" val="20003"/>
                    </a:ext>
                  </a:extLst>
                </a:gridCol>
              </a:tblGrid>
              <a:tr h="579120">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NVR301-04E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NVR301-08E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NVR301-16E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9120">
                <a:tc>
                  <a:txBody>
                    <a:bodyPr/>
                    <a:lstStyle/>
                    <a:p>
                      <a:pPr algn="ctr" rtl="0" fontAlgn="b"/>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4-ch / 40Mbps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8-ch / 60Mbps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4-ch / 80Mbps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9120">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 x 720P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a:t>
                      </a:r>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1080P</a:t>
                      </a:r>
                    </a:p>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 x D1</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 x 720P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79120">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9120">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51105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1463" y="1268413"/>
            <a:ext cx="44561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501903" y="148942"/>
            <a:ext cx="4464496" cy="2739211"/>
          </a:xfrm>
          <a:prstGeom prst="rect">
            <a:avLst/>
          </a:prstGeom>
        </p:spPr>
        <p:txBody>
          <a:bodyPr wrap="square">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NVR304-16/32E</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16/32-ch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 SATA up to 24TB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1U metal chassis</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Dual network interface</a:t>
            </a:r>
          </a:p>
        </p:txBody>
      </p:sp>
      <p:graphicFrame>
        <p:nvGraphicFramePr>
          <p:cNvPr id="4" name="表格 3"/>
          <p:cNvGraphicFramePr>
            <a:graphicFrameLocks noGrp="1"/>
          </p:cNvGraphicFramePr>
          <p:nvPr>
            <p:extLst>
              <p:ext uri="{D42A27DB-BD31-4B8C-83A1-F6EECF244321}">
                <p14:modId xmlns:p14="http://schemas.microsoft.com/office/powerpoint/2010/main" val="3575144773"/>
              </p:ext>
            </p:extLst>
          </p:nvPr>
        </p:nvGraphicFramePr>
        <p:xfrm>
          <a:off x="271463" y="3140968"/>
          <a:ext cx="5402434" cy="3178264"/>
        </p:xfrm>
        <a:graphic>
          <a:graphicData uri="http://schemas.openxmlformats.org/drawingml/2006/table">
            <a:tbl>
              <a:tblPr firstRow="1" firstCol="1">
                <a:tableStyleId>{00A15C55-8517-42AA-B614-E9B94910E393}</a:tableStyleId>
              </a:tblPr>
              <a:tblGrid>
                <a:gridCol w="1441994">
                  <a:extLst>
                    <a:ext uri="{9D8B030D-6E8A-4147-A177-3AD203B41FA5}">
                      <a16:colId xmlns:a16="http://schemas.microsoft.com/office/drawing/2014/main" val="20000"/>
                    </a:ext>
                  </a:extLst>
                </a:gridCol>
                <a:gridCol w="2032940">
                  <a:extLst>
                    <a:ext uri="{9D8B030D-6E8A-4147-A177-3AD203B41FA5}">
                      <a16:colId xmlns:a16="http://schemas.microsoft.com/office/drawing/2014/main" val="20001"/>
                    </a:ext>
                  </a:extLst>
                </a:gridCol>
                <a:gridCol w="192750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NVR304-16E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NVR304-32E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16-ch / 160Mbps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7 x 4MP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7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7335">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0794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93383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7368" y="404664"/>
            <a:ext cx="482282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501903" y="148942"/>
            <a:ext cx="4464496" cy="2739211"/>
          </a:xfrm>
          <a:prstGeom prst="rect">
            <a:avLst/>
          </a:prstGeom>
        </p:spPr>
        <p:txBody>
          <a:bodyPr wrap="square">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NVR304-16/32EP</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16/32-ch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 SATA up to 24TB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2U metal chassis</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 PoE+ ports</a:t>
            </a:r>
          </a:p>
        </p:txBody>
      </p:sp>
      <p:graphicFrame>
        <p:nvGraphicFramePr>
          <p:cNvPr id="4" name="表格 3"/>
          <p:cNvGraphicFramePr>
            <a:graphicFrameLocks noGrp="1"/>
          </p:cNvGraphicFramePr>
          <p:nvPr>
            <p:extLst>
              <p:ext uri="{D42A27DB-BD31-4B8C-83A1-F6EECF244321}">
                <p14:modId xmlns:p14="http://schemas.microsoft.com/office/powerpoint/2010/main" val="2532246527"/>
              </p:ext>
            </p:extLst>
          </p:nvPr>
        </p:nvGraphicFramePr>
        <p:xfrm>
          <a:off x="623392" y="3044811"/>
          <a:ext cx="5402434" cy="3555599"/>
        </p:xfrm>
        <a:graphic>
          <a:graphicData uri="http://schemas.openxmlformats.org/drawingml/2006/table">
            <a:tbl>
              <a:tblPr firstRow="1" firstCol="1">
                <a:tableStyleId>{00A15C55-8517-42AA-B614-E9B94910E393}</a:tableStyleId>
              </a:tblPr>
              <a:tblGrid>
                <a:gridCol w="1441994">
                  <a:extLst>
                    <a:ext uri="{9D8B030D-6E8A-4147-A177-3AD203B41FA5}">
                      <a16:colId xmlns:a16="http://schemas.microsoft.com/office/drawing/2014/main" val="20000"/>
                    </a:ext>
                  </a:extLst>
                </a:gridCol>
                <a:gridCol w="2032940">
                  <a:extLst>
                    <a:ext uri="{9D8B030D-6E8A-4147-A177-3AD203B41FA5}">
                      <a16:colId xmlns:a16="http://schemas.microsoft.com/office/drawing/2014/main" val="20001"/>
                    </a:ext>
                  </a:extLst>
                </a:gridCol>
                <a:gridCol w="192750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NVR304-16EP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NVR304-32EP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16-ch / 160Mbps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7 x 4MP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7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 x 4K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7335">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7335">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PoE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0794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5" name="文本框 4"/>
          <p:cNvSpPr txBox="1"/>
          <p:nvPr/>
        </p:nvSpPr>
        <p:spPr>
          <a:xfrm>
            <a:off x="-19671" y="1195381"/>
            <a:ext cx="5493812" cy="646331"/>
          </a:xfrm>
          <a:prstGeom prst="rect">
            <a:avLst/>
          </a:prstGeom>
          <a:noFill/>
        </p:spPr>
        <p:txBody>
          <a:bodyPr wrap="none" rtlCol="0">
            <a:spAutoFit/>
          </a:bodyPr>
          <a:lstStyle/>
          <a:p>
            <a:r>
              <a:rPr lang="en-US" altLang="zh-CN" sz="3600" dirty="0">
                <a:solidFill>
                  <a:srgbClr val="FF0000"/>
                </a:solidFill>
              </a:rPr>
              <a:t>Will be released in 2016.3</a:t>
            </a:r>
            <a:endParaRPr lang="zh-CN" altLang="en-US" sz="3600" dirty="0">
              <a:solidFill>
                <a:srgbClr val="FF0000"/>
              </a:solidFill>
            </a:endParaRPr>
          </a:p>
        </p:txBody>
      </p:sp>
    </p:spTree>
    <p:extLst>
      <p:ext uri="{BB962C8B-B14F-4D97-AF65-F5344CB8AC3E}">
        <p14:creationId xmlns:p14="http://schemas.microsoft.com/office/powerpoint/2010/main" val="76726653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0926" y="601831"/>
            <a:ext cx="482282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879976" y="0"/>
            <a:ext cx="4464496" cy="2739211"/>
          </a:xfrm>
          <a:prstGeom prst="rect">
            <a:avLst/>
          </a:prstGeom>
        </p:spPr>
        <p:txBody>
          <a:bodyPr wrap="square">
            <a:spAutoFit/>
          </a:bodyPr>
          <a:lstStyle/>
          <a:p>
            <a:pPr>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NVR308-32/64E</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32/64-ch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8 SATA up to 48TB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2U metal chassis</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Dual network interface</a:t>
            </a:r>
          </a:p>
        </p:txBody>
      </p:sp>
      <p:graphicFrame>
        <p:nvGraphicFramePr>
          <p:cNvPr id="4" name="表格 3"/>
          <p:cNvGraphicFramePr>
            <a:graphicFrameLocks noGrp="1"/>
          </p:cNvGraphicFramePr>
          <p:nvPr>
            <p:extLst>
              <p:ext uri="{D42A27DB-BD31-4B8C-83A1-F6EECF244321}">
                <p14:modId xmlns:p14="http://schemas.microsoft.com/office/powerpoint/2010/main" val="1230625190"/>
              </p:ext>
            </p:extLst>
          </p:nvPr>
        </p:nvGraphicFramePr>
        <p:xfrm>
          <a:off x="407368" y="3088025"/>
          <a:ext cx="6266531" cy="3519656"/>
        </p:xfrm>
        <a:graphic>
          <a:graphicData uri="http://schemas.openxmlformats.org/drawingml/2006/table">
            <a:tbl>
              <a:tblPr firstRow="1" firstCol="1">
                <a:tableStyleId>{00A15C55-8517-42AA-B614-E9B94910E393}</a:tableStyleId>
              </a:tblPr>
              <a:tblGrid>
                <a:gridCol w="1586010">
                  <a:extLst>
                    <a:ext uri="{9D8B030D-6E8A-4147-A177-3AD203B41FA5}">
                      <a16:colId xmlns:a16="http://schemas.microsoft.com/office/drawing/2014/main" val="20000"/>
                    </a:ext>
                  </a:extLst>
                </a:gridCol>
                <a:gridCol w="2520281">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NVR308-32E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NVR308-64E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64-ch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7</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x 4MP</a:t>
                      </a:r>
                    </a:p>
                    <a:p>
                      <a:pPr marL="0" algn="ctr" defTabSz="914400" rtl="0" eaLnBrk="1" fontAlgn="b" latinLnBrk="0" hangingPunct="1"/>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4 x 4K</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64 x D1</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7</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x 4MP</a:t>
                      </a:r>
                    </a:p>
                    <a:p>
                      <a:pPr marL="0" algn="ctr" defTabSz="914400" rtl="0" eaLnBrk="1" fontAlgn="b" latinLnBrk="0" hangingPunct="1"/>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4 x 4K</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6111">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7896">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0191696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info-server\产品资料库\09-01-产品图片库\01-国内\06-网络存储设备\VX500-E\png-用于胶片或网站\VX500-E_F_20130826.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5359" y="836712"/>
            <a:ext cx="4680521"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807968" y="0"/>
            <a:ext cx="4464496" cy="3088025"/>
          </a:xfrm>
          <a:prstGeom prst="rect">
            <a:avLst/>
          </a:prstGeom>
        </p:spPr>
        <p:txBody>
          <a:bodyPr wrap="square">
            <a:spAutoFit/>
          </a:bodyPr>
          <a:lstStyle/>
          <a:p>
            <a:pPr>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NVR308-32/64R</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32/64-ch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8 SATA up to 48TB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RAID1, RAID5, Hot-swappable</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2U metal chassis</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Dual network interface</a:t>
            </a:r>
          </a:p>
        </p:txBody>
      </p:sp>
      <p:graphicFrame>
        <p:nvGraphicFramePr>
          <p:cNvPr id="4" name="表格 3"/>
          <p:cNvGraphicFramePr>
            <a:graphicFrameLocks noGrp="1"/>
          </p:cNvGraphicFramePr>
          <p:nvPr>
            <p:extLst>
              <p:ext uri="{D42A27DB-BD31-4B8C-83A1-F6EECF244321}">
                <p14:modId xmlns:p14="http://schemas.microsoft.com/office/powerpoint/2010/main" val="198829632"/>
              </p:ext>
            </p:extLst>
          </p:nvPr>
        </p:nvGraphicFramePr>
        <p:xfrm>
          <a:off x="255638" y="3088025"/>
          <a:ext cx="6266531" cy="3519656"/>
        </p:xfrm>
        <a:graphic>
          <a:graphicData uri="http://schemas.openxmlformats.org/drawingml/2006/table">
            <a:tbl>
              <a:tblPr firstRow="1" firstCol="1">
                <a:tableStyleId>{00A15C55-8517-42AA-B614-E9B94910E393}</a:tableStyleId>
              </a:tblPr>
              <a:tblGrid>
                <a:gridCol w="1586010">
                  <a:extLst>
                    <a:ext uri="{9D8B030D-6E8A-4147-A177-3AD203B41FA5}">
                      <a16:colId xmlns:a16="http://schemas.microsoft.com/office/drawing/2014/main" val="20000"/>
                    </a:ext>
                  </a:extLst>
                </a:gridCol>
                <a:gridCol w="2520281">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NVR308-32R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NVR308-64R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64-ch / 320Mbps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7</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x 4MP</a:t>
                      </a:r>
                    </a:p>
                    <a:p>
                      <a:pPr marL="0" algn="ctr" defTabSz="914400" rtl="0" eaLnBrk="1" fontAlgn="b" latinLnBrk="0" hangingPunct="1"/>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4 x 4K</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64 x D1</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 x 720P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7</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x 4MP</a:t>
                      </a:r>
                    </a:p>
                    <a:p>
                      <a:pPr marL="0" algn="ctr" defTabSz="914400" rtl="0" eaLnBrk="1" fontAlgn="b" latinLnBrk="0" hangingPunct="1"/>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4 x 4K</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6111">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7896">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0216606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3672" y="2636912"/>
            <a:ext cx="6827510" cy="1569660"/>
          </a:xfrm>
          <a:prstGeom prst="rect">
            <a:avLst/>
          </a:prstGeom>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9600" dirty="0">
                <a:solidFill>
                  <a:schemeClr val="bg1"/>
                </a:solidFill>
                <a:latin typeface="Segoe UI Semilight" panose="020B0402040204020203" pitchFamily="34" charset="0"/>
                <a:cs typeface="Segoe UI Semilight" panose="020B0402040204020203" pitchFamily="34" charset="0"/>
              </a:rPr>
              <a:t>5 series NVR</a:t>
            </a:r>
          </a:p>
        </p:txBody>
      </p:sp>
      <p:sp>
        <p:nvSpPr>
          <p:cNvPr id="3" name="标题 1"/>
          <p:cNvSpPr txBox="1">
            <a:spLocks noChangeArrowheads="1"/>
          </p:cNvSpPr>
          <p:nvPr/>
        </p:nvSpPr>
        <p:spPr bwMode="auto">
          <a:xfrm>
            <a:off x="191344" y="-83852"/>
            <a:ext cx="7192905"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NVR Product Line</a:t>
            </a:r>
          </a:p>
        </p:txBody>
      </p:sp>
    </p:spTree>
    <p:extLst>
      <p:ext uri="{BB962C8B-B14F-4D97-AF65-F5344CB8AC3E}">
        <p14:creationId xmlns:p14="http://schemas.microsoft.com/office/powerpoint/2010/main" val="1694874701"/>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1344" y="268456"/>
            <a:ext cx="5340350" cy="25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23992" y="116632"/>
            <a:ext cx="5688632" cy="3436838"/>
          </a:xfrm>
          <a:prstGeom prst="rect">
            <a:avLst/>
          </a:prstGeom>
        </p:spPr>
        <p:txBody>
          <a:bodyPr wrap="square">
            <a:spAutoFit/>
          </a:bodyPr>
          <a:lstStyle/>
          <a:p>
            <a:pPr>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NVR516-64/128</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H.265/H.264/MJPEG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4K display output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64/128-ch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 SATA up to 96TB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RAID1, RAID5, Hot-swappable</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3U metal chassis</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 x Network interface</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Powerful decoding ability (Up to 2 decoder card optional)</a:t>
            </a:r>
          </a:p>
        </p:txBody>
      </p:sp>
      <p:graphicFrame>
        <p:nvGraphicFramePr>
          <p:cNvPr id="4" name="表格 3"/>
          <p:cNvGraphicFramePr>
            <a:graphicFrameLocks noGrp="1"/>
          </p:cNvGraphicFramePr>
          <p:nvPr>
            <p:extLst>
              <p:ext uri="{D42A27DB-BD31-4B8C-83A1-F6EECF244321}">
                <p14:modId xmlns:p14="http://schemas.microsoft.com/office/powerpoint/2010/main" val="2147799181"/>
              </p:ext>
            </p:extLst>
          </p:nvPr>
        </p:nvGraphicFramePr>
        <p:xfrm>
          <a:off x="407368" y="3717032"/>
          <a:ext cx="7416824" cy="2766112"/>
        </p:xfrm>
        <a:graphic>
          <a:graphicData uri="http://schemas.openxmlformats.org/drawingml/2006/table">
            <a:tbl>
              <a:tblPr firstRow="1" firstCol="1">
                <a:tableStyleId>{00A15C55-8517-42AA-B614-E9B94910E393}</a:tableStyleId>
              </a:tblPr>
              <a:tblGrid>
                <a:gridCol w="3096344">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tblGrid>
              <a:tr h="43204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NVR516-64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NVR516-128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39212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64-ch / 384Mbps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128-ch / 512Mbps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204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(Without</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decoder card</a:t>
                      </a:r>
                      <a:r>
                        <a:rPr lang="en-US" sz="1600" b="0" u="none" strike="noStrike" kern="1200" dirty="0">
                          <a:solidFill>
                            <a:schemeClr val="bg1"/>
                          </a:solidFill>
                          <a:effectLst/>
                          <a:latin typeface="Arial" panose="020B0604020202020204" pitchFamily="34" charset="0"/>
                          <a:ea typeface="+mn-ea"/>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698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Each 4-ch</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HDMI decoder card</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88032">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Each 6-ch HDMI decoder card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48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48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4078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6554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5" name="文本框 4"/>
          <p:cNvSpPr txBox="1"/>
          <p:nvPr/>
        </p:nvSpPr>
        <p:spPr>
          <a:xfrm>
            <a:off x="0" y="1052736"/>
            <a:ext cx="5493812" cy="646331"/>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3600" dirty="0">
                <a:solidFill>
                  <a:srgbClr val="FF0000"/>
                </a:solidFill>
              </a:rPr>
              <a:t>Will be released in 2016.3</a:t>
            </a:r>
            <a:endParaRPr lang="zh-CN" altLang="en-US" sz="3600" dirty="0">
              <a:solidFill>
                <a:srgbClr val="FF0000"/>
              </a:solidFill>
            </a:endParaRPr>
          </a:p>
        </p:txBody>
      </p:sp>
    </p:spTree>
    <p:extLst>
      <p:ext uri="{BB962C8B-B14F-4D97-AF65-F5344CB8AC3E}">
        <p14:creationId xmlns:p14="http://schemas.microsoft.com/office/powerpoint/2010/main" val="130445761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1165" y="-188222"/>
            <a:ext cx="7501942" cy="5355312"/>
          </a:xfrm>
          <a:prstGeom prst="rect">
            <a:avLst/>
          </a:prstGeom>
          <a:noFill/>
        </p:spPr>
        <p:txBody>
          <a:bodyPr wrap="square" rtlCol="0">
            <a:spAutoFit/>
          </a:bodyPr>
          <a:lstStyle/>
          <a:p>
            <a:r>
              <a:rPr lang="en-US" altLang="zh-CN" sz="15000" dirty="0">
                <a:solidFill>
                  <a:schemeClr val="bg1"/>
                </a:solidFill>
                <a:latin typeface="Segoe UI Semilight" panose="020B0402040204020203" pitchFamily="34" charset="0"/>
                <a:cs typeface="Segoe UI Semilight" panose="020B0402040204020203" pitchFamily="34" charset="0"/>
              </a:rPr>
              <a:t>02</a:t>
            </a:r>
          </a:p>
          <a:p>
            <a:r>
              <a:rPr lang="en-US" altLang="zh-CN" sz="9600" dirty="0">
                <a:solidFill>
                  <a:schemeClr val="bg1"/>
                </a:solidFill>
                <a:latin typeface="Segoe UI Semilight" panose="020B0402040204020203" pitchFamily="34" charset="0"/>
                <a:cs typeface="Segoe UI Semilight" panose="020B0402040204020203" pitchFamily="34" charset="0"/>
              </a:rPr>
              <a:t>High Light</a:t>
            </a:r>
          </a:p>
          <a:p>
            <a:r>
              <a:rPr lang="en-US" altLang="zh-CN" sz="9600" dirty="0">
                <a:solidFill>
                  <a:schemeClr val="bg1"/>
                </a:solidFill>
                <a:latin typeface="Segoe UI Semilight" panose="020B0402040204020203" pitchFamily="34" charset="0"/>
                <a:cs typeface="Segoe UI Semilight" panose="020B0402040204020203" pitchFamily="34" charset="0"/>
              </a:rPr>
              <a:t>Features</a:t>
            </a:r>
            <a:endParaRPr lang="zh-CN" altLang="en-US" sz="9600" dirty="0">
              <a:solidFill>
                <a:schemeClr val="bg1"/>
              </a:solidFill>
              <a:latin typeface="Segoe UI Semilight" panose="020B0402040204020203" pitchFamily="34" charset="0"/>
              <a:cs typeface="Segoe UI Semilight" panose="020B0402040204020203" pitchFamily="34" charset="0"/>
            </a:endParaRPr>
          </a:p>
        </p:txBody>
      </p:sp>
      <p:pic>
        <p:nvPicPr>
          <p:cNvPr id="9" name="图片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168008" y="4509120"/>
            <a:ext cx="5904657" cy="1900512"/>
          </a:xfrm>
          <a:prstGeom prst="rect">
            <a:avLst/>
          </a:prstGeom>
        </p:spPr>
      </p:pic>
      <p:pic>
        <p:nvPicPr>
          <p:cNvPr id="11" name="Picture 4"/>
          <p:cNvPicPr>
            <a:picLocks noChangeAspect="1" noChangeArrowheads="1"/>
          </p:cNvPicPr>
          <p:nvPr/>
        </p:nvPicPr>
        <p:blipFill>
          <a:blip r:embed="rId3" cstate="email">
            <a:extLst>
              <a:ext uri="{BEBA8EAE-BF5A-486C-A8C5-ECC9F3942E4B}">
                <a14:imgProps xmlns:a14="http://schemas.microsoft.com/office/drawing/2010/main">
                  <a14:imgLayer r:embed="rId4">
                    <a14:imgEffect>
                      <a14:backgroundRemoval t="247" b="97281" l="2845" r="97845">
                        <a14:foregroundMark x1="6034" y1="94561" x2="6034" y2="94561"/>
                        <a14:foregroundMark x1="52328" y1="97281" x2="52328" y2="97281"/>
                        <a14:foregroundMark x1="96552" y1="92831" x2="96552" y2="92831"/>
                        <a14:foregroundMark x1="98103" y1="55377" x2="98103" y2="55377"/>
                        <a14:foregroundMark x1="94310" y1="24969" x2="94310" y2="24969"/>
                        <a14:foregroundMark x1="93707" y1="15698" x2="93707" y2="15698"/>
                        <a14:foregroundMark x1="96207" y1="38566" x2="96207" y2="38566"/>
                        <a14:foregroundMark x1="89310" y1="2843" x2="89310" y2="2843"/>
                        <a14:foregroundMark x1="2845" y1="83189" x2="2845" y2="83189"/>
                        <a14:foregroundMark x1="4138" y1="47466" x2="4138" y2="47466"/>
                        <a14:foregroundMark x1="7845" y1="21384" x2="7845" y2="21384"/>
                        <a14:foregroundMark x1="48879" y1="247" x2="48879" y2="247"/>
                      </a14:backgroundRemoval>
                    </a14:imgEffect>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8217369" y="2776126"/>
            <a:ext cx="3327980" cy="23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955349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99456" y="2287032"/>
            <a:ext cx="13393487" cy="1862048"/>
          </a:xfrm>
          <a:prstGeom prst="rect">
            <a:avLst/>
          </a:prstGeom>
          <a:noFill/>
        </p:spPr>
        <p:txBody>
          <a:bodyPr wrap="square" rtlCol="0">
            <a:spAutoFit/>
          </a:bodyPr>
          <a:lstStyle/>
          <a:p>
            <a:r>
              <a:rPr lang="en-US" altLang="zh-CN" sz="11500" dirty="0">
                <a:solidFill>
                  <a:schemeClr val="bg1"/>
                </a:solidFill>
                <a:latin typeface="Arial" panose="020B0604020202020204" pitchFamily="34" charset="0"/>
                <a:cs typeface="Arial" panose="020B0604020202020204" pitchFamily="34" charset="0"/>
              </a:rPr>
              <a:t>High Reliability</a:t>
            </a:r>
            <a:endParaRPr lang="zh-CN" altLang="en-US" sz="11500" dirty="0">
              <a:solidFill>
                <a:schemeClr val="bg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35560" y="4149080"/>
            <a:ext cx="7992888" cy="1364639"/>
          </a:xfrm>
          <a:prstGeom prst="rect">
            <a:avLst/>
          </a:prstGeom>
        </p:spPr>
      </p:pic>
    </p:spTree>
    <p:extLst>
      <p:ext uri="{BB962C8B-B14F-4D97-AF65-F5344CB8AC3E}">
        <p14:creationId xmlns:p14="http://schemas.microsoft.com/office/powerpoint/2010/main" val="1765531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165" y="-188222"/>
            <a:ext cx="7501942" cy="5355312"/>
          </a:xfrm>
          <a:prstGeom prst="rect">
            <a:avLst/>
          </a:prstGeom>
          <a:noFill/>
        </p:spPr>
        <p:txBody>
          <a:bodyPr wrap="square" rtlCol="0">
            <a:spAutoFit/>
          </a:bodyPr>
          <a:lstStyle/>
          <a:p>
            <a:r>
              <a:rPr lang="en-US" altLang="zh-CN" sz="15000" dirty="0">
                <a:solidFill>
                  <a:schemeClr val="bg1"/>
                </a:solidFill>
                <a:latin typeface="Segoe UI Semilight" panose="020B0402040204020203" pitchFamily="34" charset="0"/>
                <a:cs typeface="Segoe UI Semilight" panose="020B0402040204020203" pitchFamily="34" charset="0"/>
              </a:rPr>
              <a:t>01</a:t>
            </a:r>
          </a:p>
          <a:p>
            <a:r>
              <a:rPr lang="en-US" altLang="zh-CN" sz="9600" dirty="0">
                <a:solidFill>
                  <a:schemeClr val="bg1"/>
                </a:solidFill>
                <a:latin typeface="Segoe UI Semilight" panose="020B0402040204020203" pitchFamily="34" charset="0"/>
                <a:cs typeface="Segoe UI Semilight" panose="020B0402040204020203" pitchFamily="34" charset="0"/>
              </a:rPr>
              <a:t>Product</a:t>
            </a:r>
          </a:p>
          <a:p>
            <a:r>
              <a:rPr lang="en-US" altLang="zh-CN" sz="9600" dirty="0">
                <a:solidFill>
                  <a:schemeClr val="bg1"/>
                </a:solidFill>
                <a:latin typeface="Segoe UI Semilight" panose="020B0402040204020203" pitchFamily="34" charset="0"/>
                <a:cs typeface="Segoe UI Semilight" panose="020B0402040204020203" pitchFamily="34" charset="0"/>
              </a:rPr>
              <a:t>Overview</a:t>
            </a:r>
            <a:endParaRPr lang="zh-CN" altLang="en-US" sz="9600" dirty="0">
              <a:solidFill>
                <a:schemeClr val="bg1"/>
              </a:solidFill>
              <a:latin typeface="Segoe UI Semilight" panose="020B0402040204020203" pitchFamily="34" charset="0"/>
              <a:cs typeface="Segoe UI Semilight" panose="020B0402040204020203" pitchFamily="34" charset="0"/>
            </a:endParaRPr>
          </a:p>
        </p:txBody>
      </p:sp>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68008" y="4509120"/>
            <a:ext cx="5904657" cy="1900512"/>
          </a:xfrm>
          <a:prstGeom prst="rect">
            <a:avLst/>
          </a:prstGeom>
        </p:spPr>
      </p:pic>
      <p:pic>
        <p:nvPicPr>
          <p:cNvPr id="7" name="Picture 4"/>
          <p:cNvPicPr>
            <a:picLocks noChangeAspect="1" noChangeArrowheads="1"/>
          </p:cNvPicPr>
          <p:nvPr/>
        </p:nvPicPr>
        <p:blipFill>
          <a:blip r:embed="rId4" cstate="email">
            <a:extLst>
              <a:ext uri="{BEBA8EAE-BF5A-486C-A8C5-ECC9F3942E4B}">
                <a14:imgProps xmlns:a14="http://schemas.microsoft.com/office/drawing/2010/main">
                  <a14:imgLayer r:embed="rId5">
                    <a14:imgEffect>
                      <a14:backgroundRemoval t="247" b="97281" l="2845" r="97845">
                        <a14:foregroundMark x1="6034" y1="94561" x2="6034" y2="94561"/>
                        <a14:foregroundMark x1="52328" y1="97281" x2="52328" y2="97281"/>
                        <a14:foregroundMark x1="96552" y1="92831" x2="96552" y2="92831"/>
                        <a14:foregroundMark x1="98103" y1="55377" x2="98103" y2="55377"/>
                        <a14:foregroundMark x1="94310" y1="24969" x2="94310" y2="24969"/>
                        <a14:foregroundMark x1="93707" y1="15698" x2="93707" y2="15698"/>
                        <a14:foregroundMark x1="96207" y1="38566" x2="96207" y2="38566"/>
                        <a14:foregroundMark x1="89310" y1="2843" x2="89310" y2="2843"/>
                        <a14:foregroundMark x1="2845" y1="83189" x2="2845" y2="83189"/>
                        <a14:foregroundMark x1="4138" y1="47466" x2="4138" y2="47466"/>
                        <a14:foregroundMark x1="7845" y1="21384" x2="7845" y2="21384"/>
                        <a14:foregroundMark x1="48879" y1="247" x2="48879" y2="247"/>
                      </a14:backgroundRemoval>
                    </a14:imgEffect>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8217369" y="2776126"/>
            <a:ext cx="3327980" cy="23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910993"/>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00944\Desktop\风扇宣传图片\散热片温度测试示意.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19489" y="3789040"/>
            <a:ext cx="2856490" cy="2160000"/>
          </a:xfrm>
          <a:prstGeom prst="rect">
            <a:avLst/>
          </a:prstGeom>
          <a:noFill/>
          <a:ln w="9525">
            <a:noFill/>
            <a:miter lim="800000"/>
            <a:headEnd/>
            <a:tailEnd/>
          </a:ln>
        </p:spPr>
      </p:pic>
      <p:sp>
        <p:nvSpPr>
          <p:cNvPr id="3" name="标题 1"/>
          <p:cNvSpPr txBox="1">
            <a:spLocks/>
          </p:cNvSpPr>
          <p:nvPr/>
        </p:nvSpPr>
        <p:spPr>
          <a:xfrm>
            <a:off x="8571124" y="3347700"/>
            <a:ext cx="2061380" cy="369332"/>
          </a:xfrm>
          <a:prstGeom prst="rect">
            <a:avLst/>
          </a:prstGeom>
          <a:noFill/>
        </p:spPr>
        <p:txBody>
          <a:bodyPr wrap="square" rtlCol="0">
            <a:spAutoFit/>
          </a:bodyPr>
          <a:lstStyle>
            <a:defPPr>
              <a:defRPr lang="zh-CN"/>
            </a:defPPr>
            <a:lvl1pPr>
              <a:defRPr>
                <a:solidFill>
                  <a:schemeClr val="bg1"/>
                </a:solidFill>
                <a:latin typeface="Source Sans Pro Light" panose="020B0403030403020204" pitchFamily="34" charset="0"/>
                <a:ea typeface="微软雅黑" pitchFamily="34" charset="-122"/>
                <a:cs typeface="+mj-cs"/>
              </a:defRPr>
            </a:lvl1pPr>
          </a:lstStyle>
          <a:p>
            <a:r>
              <a:rPr lang="en-US" altLang="zh-CN" dirty="0"/>
              <a:t>Other Manufacturer</a:t>
            </a:r>
            <a:endParaRPr lang="zh-CN" altLang="en-US" dirty="0"/>
          </a:p>
        </p:txBody>
      </p:sp>
      <p:pic>
        <p:nvPicPr>
          <p:cNvPr id="4" name="Picture 2" descr="C:\Users\s00944\Desktop\风扇宣传图片\温度示意图（海康）.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37191" y="3789040"/>
            <a:ext cx="2430385" cy="2160000"/>
          </a:xfrm>
          <a:prstGeom prst="rect">
            <a:avLst/>
          </a:prstGeom>
          <a:noFill/>
          <a:ln w="9525">
            <a:noFill/>
            <a:miter lim="800000"/>
            <a:headEnd/>
            <a:tailEnd/>
          </a:ln>
        </p:spPr>
      </p:pic>
      <p:pic>
        <p:nvPicPr>
          <p:cNvPr id="5" name="Picture 2" descr="C:\Users\s00944\Desktop\风扇宣传图片\温度示意图（宇视）.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56871" y="3789040"/>
            <a:ext cx="2478568" cy="2160000"/>
          </a:xfrm>
          <a:prstGeom prst="rect">
            <a:avLst/>
          </a:prstGeom>
          <a:noFill/>
          <a:ln w="9525">
            <a:noFill/>
            <a:miter lim="800000"/>
            <a:headEnd/>
            <a:tailEnd/>
          </a:ln>
        </p:spPr>
      </p:pic>
      <p:sp>
        <p:nvSpPr>
          <p:cNvPr id="6" name="标题 1"/>
          <p:cNvSpPr txBox="1">
            <a:spLocks/>
          </p:cNvSpPr>
          <p:nvPr/>
        </p:nvSpPr>
        <p:spPr>
          <a:xfrm>
            <a:off x="584745" y="3317179"/>
            <a:ext cx="4274586" cy="432048"/>
          </a:xfrm>
          <a:prstGeom prst="rect">
            <a:avLst/>
          </a:prstGeom>
          <a:ln w="25400" cmpd="sng">
            <a:noFill/>
          </a:ln>
        </p:spPr>
        <p:txBody>
          <a:bodyPr anchor="ctr"/>
          <a:lstStyle/>
          <a:p>
            <a:pPr algn="ctr">
              <a:defRPr/>
            </a:pPr>
            <a:r>
              <a:rPr lang="en-US" altLang="zh-CN" dirty="0">
                <a:solidFill>
                  <a:schemeClr val="bg1"/>
                </a:solidFill>
                <a:latin typeface="Source Sans Pro Light" panose="020B0403030403020204" pitchFamily="34" charset="0"/>
                <a:ea typeface="微软雅黑" pitchFamily="34" charset="-122"/>
                <a:cs typeface="+mj-cs"/>
              </a:rPr>
              <a:t>Turn on the NVR</a:t>
            </a:r>
            <a:endParaRPr lang="zh-CN" altLang="en-US" dirty="0">
              <a:solidFill>
                <a:schemeClr val="bg1"/>
              </a:solidFill>
              <a:latin typeface="Source Sans Pro Light" panose="020B0403030403020204" pitchFamily="34" charset="0"/>
              <a:ea typeface="微软雅黑" pitchFamily="34" charset="-122"/>
              <a:cs typeface="+mj-cs"/>
            </a:endParaRPr>
          </a:p>
        </p:txBody>
      </p:sp>
      <p:sp>
        <p:nvSpPr>
          <p:cNvPr id="8" name="TextBox 15"/>
          <p:cNvSpPr txBox="1"/>
          <p:nvPr/>
        </p:nvSpPr>
        <p:spPr>
          <a:xfrm>
            <a:off x="6238236" y="3348608"/>
            <a:ext cx="1152128" cy="369332"/>
          </a:xfrm>
          <a:prstGeom prst="rect">
            <a:avLst/>
          </a:prstGeom>
          <a:noFill/>
        </p:spPr>
        <p:txBody>
          <a:bodyPr wrap="square" rtlCol="0">
            <a:spAutoFit/>
          </a:bodyPr>
          <a:lstStyle/>
          <a:p>
            <a:r>
              <a:rPr lang="en-US" altLang="zh-CN" dirty="0">
                <a:solidFill>
                  <a:schemeClr val="bg1"/>
                </a:solidFill>
                <a:latin typeface="Source Sans Pro Light" panose="020B0403030403020204" pitchFamily="34" charset="0"/>
                <a:ea typeface="微软雅黑" pitchFamily="34" charset="-122"/>
                <a:cs typeface="+mj-cs"/>
              </a:rPr>
              <a:t>Uniview</a:t>
            </a:r>
            <a:endParaRPr lang="zh-CN" altLang="en-US" dirty="0">
              <a:solidFill>
                <a:schemeClr val="bg1"/>
              </a:solidFill>
              <a:latin typeface="Source Sans Pro Light" panose="020B0403030403020204" pitchFamily="34" charset="0"/>
              <a:ea typeface="微软雅黑" pitchFamily="34" charset="-122"/>
              <a:cs typeface="+mj-cs"/>
            </a:endParaRPr>
          </a:p>
        </p:txBody>
      </p:sp>
      <p:sp>
        <p:nvSpPr>
          <p:cNvPr id="10" name="矩形 9"/>
          <p:cNvSpPr>
            <a:spLocks noChangeArrowheads="1"/>
          </p:cNvSpPr>
          <p:nvPr/>
        </p:nvSpPr>
        <p:spPr bwMode="auto">
          <a:xfrm>
            <a:off x="8823152" y="5725202"/>
            <a:ext cx="1458256" cy="923330"/>
          </a:xfrm>
          <a:prstGeom prst="rect">
            <a:avLst/>
          </a:prstGeom>
          <a:noFill/>
          <a:ln w="9525">
            <a:noFill/>
            <a:miter lim="800000"/>
            <a:headEnd/>
            <a:tailEnd/>
          </a:ln>
        </p:spPr>
        <p:txBody>
          <a:bodyPr wrap="square">
            <a:spAutoFit/>
          </a:bodyPr>
          <a:lstStyle/>
          <a:p>
            <a:pPr>
              <a:lnSpc>
                <a:spcPct val="150000"/>
              </a:lnSpc>
            </a:pPr>
            <a:r>
              <a:rPr lang="en-US" altLang="zh-CN" sz="3600" dirty="0">
                <a:solidFill>
                  <a:schemeClr val="bg1"/>
                </a:solidFill>
                <a:latin typeface="Source Sans Pro Light" panose="020B0403030403020204" pitchFamily="34" charset="0"/>
                <a:ea typeface="微软雅黑" pitchFamily="34" charset="-122"/>
              </a:rPr>
              <a:t>51.0</a:t>
            </a:r>
            <a:r>
              <a:rPr lang="zh-CN" altLang="en-US" sz="3600" dirty="0">
                <a:solidFill>
                  <a:schemeClr val="bg1"/>
                </a:solidFill>
                <a:latin typeface="Source Sans Pro Light" panose="020B0403030403020204" pitchFamily="34" charset="0"/>
                <a:ea typeface="微软雅黑" pitchFamily="34" charset="-122"/>
              </a:rPr>
              <a:t>℃</a:t>
            </a:r>
            <a:endParaRPr lang="en-US" altLang="zh-CN" sz="3600" dirty="0">
              <a:solidFill>
                <a:schemeClr val="bg1"/>
              </a:solidFill>
              <a:latin typeface="Source Sans Pro Light" panose="020B0403030403020204" pitchFamily="34" charset="0"/>
              <a:ea typeface="微软雅黑" pitchFamily="34" charset="-122"/>
            </a:endParaRPr>
          </a:p>
        </p:txBody>
      </p:sp>
      <p:sp>
        <p:nvSpPr>
          <p:cNvPr id="17" name="右箭头 16"/>
          <p:cNvSpPr/>
          <p:nvPr/>
        </p:nvSpPr>
        <p:spPr bwMode="auto">
          <a:xfrm>
            <a:off x="4226365" y="4372572"/>
            <a:ext cx="1080120" cy="992936"/>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8" name="标题 1"/>
          <p:cNvSpPr txBox="1">
            <a:spLocks/>
          </p:cNvSpPr>
          <p:nvPr/>
        </p:nvSpPr>
        <p:spPr>
          <a:xfrm>
            <a:off x="4107203" y="3951679"/>
            <a:ext cx="1350585" cy="432048"/>
          </a:xfrm>
          <a:prstGeom prst="rect">
            <a:avLst/>
          </a:prstGeom>
          <a:ln w="25400" cmpd="sng">
            <a:noFill/>
          </a:ln>
        </p:spPr>
        <p:txBody>
          <a:bodyPr anchor="ctr"/>
          <a:lstStyle/>
          <a:p>
            <a:pPr algn="ctr">
              <a:defRPr/>
            </a:pPr>
            <a:r>
              <a:rPr lang="en-US" altLang="zh-CN" dirty="0">
                <a:solidFill>
                  <a:schemeClr val="bg1"/>
                </a:solidFill>
                <a:latin typeface="Source Sans Pro Light" panose="020B0403030403020204" pitchFamily="34" charset="0"/>
                <a:ea typeface="微软雅黑" pitchFamily="34" charset="-122"/>
                <a:cs typeface="+mj-cs"/>
              </a:rPr>
              <a:t>After a while</a:t>
            </a:r>
            <a:endParaRPr lang="zh-CN" altLang="en-US" dirty="0">
              <a:solidFill>
                <a:schemeClr val="bg1"/>
              </a:solidFill>
              <a:latin typeface="Source Sans Pro Light" panose="020B0403030403020204" pitchFamily="34" charset="0"/>
              <a:ea typeface="微软雅黑" pitchFamily="34" charset="-122"/>
              <a:cs typeface="+mj-cs"/>
            </a:endParaRPr>
          </a:p>
        </p:txBody>
      </p:sp>
      <p:sp>
        <p:nvSpPr>
          <p:cNvPr id="19" name="矩形 18"/>
          <p:cNvSpPr>
            <a:spLocks noChangeArrowheads="1"/>
          </p:cNvSpPr>
          <p:nvPr/>
        </p:nvSpPr>
        <p:spPr bwMode="auto">
          <a:xfrm>
            <a:off x="5892898" y="5725202"/>
            <a:ext cx="1458256" cy="923330"/>
          </a:xfrm>
          <a:prstGeom prst="rect">
            <a:avLst/>
          </a:prstGeom>
          <a:noFill/>
          <a:ln w="9525">
            <a:noFill/>
            <a:miter lim="800000"/>
            <a:headEnd/>
            <a:tailEnd/>
          </a:ln>
        </p:spPr>
        <p:txBody>
          <a:bodyPr wrap="square">
            <a:spAutoFit/>
          </a:bodyPr>
          <a:lstStyle/>
          <a:p>
            <a:pPr>
              <a:lnSpc>
                <a:spcPct val="150000"/>
              </a:lnSpc>
            </a:pPr>
            <a:r>
              <a:rPr lang="en-US" altLang="zh-CN" sz="3600" dirty="0">
                <a:solidFill>
                  <a:schemeClr val="bg1"/>
                </a:solidFill>
                <a:latin typeface="Source Sans Pro Light" panose="020B0403030403020204" pitchFamily="34" charset="0"/>
                <a:ea typeface="微软雅黑" pitchFamily="34" charset="-122"/>
              </a:rPr>
              <a:t>38.9</a:t>
            </a:r>
            <a:r>
              <a:rPr lang="zh-CN" altLang="en-US" sz="3600" dirty="0">
                <a:solidFill>
                  <a:schemeClr val="bg1"/>
                </a:solidFill>
                <a:latin typeface="Source Sans Pro Light" panose="020B0403030403020204" pitchFamily="34" charset="0"/>
                <a:ea typeface="微软雅黑" pitchFamily="34" charset="-122"/>
              </a:rPr>
              <a:t>℃</a:t>
            </a:r>
            <a:endParaRPr lang="en-US" altLang="zh-CN" sz="3600" dirty="0">
              <a:solidFill>
                <a:schemeClr val="bg1"/>
              </a:solidFill>
              <a:latin typeface="Source Sans Pro Light" panose="020B0403030403020204" pitchFamily="34" charset="0"/>
              <a:ea typeface="微软雅黑" pitchFamily="34" charset="-122"/>
            </a:endParaRPr>
          </a:p>
        </p:txBody>
      </p:sp>
      <p:sp>
        <p:nvSpPr>
          <p:cNvPr id="20" name="标题 1"/>
          <p:cNvSpPr txBox="1">
            <a:spLocks noChangeArrowheads="1"/>
          </p:cNvSpPr>
          <p:nvPr/>
        </p:nvSpPr>
        <p:spPr bwMode="auto">
          <a:xfrm>
            <a:off x="127863" y="-69474"/>
            <a:ext cx="9424521"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Better Heat Dissipation Effect</a:t>
            </a:r>
          </a:p>
        </p:txBody>
      </p:sp>
      <p:sp>
        <p:nvSpPr>
          <p:cNvPr id="21" name="矩形 20"/>
          <p:cNvSpPr/>
          <p:nvPr/>
        </p:nvSpPr>
        <p:spPr bwMode="auto">
          <a:xfrm>
            <a:off x="1337758" y="1501727"/>
            <a:ext cx="2088232" cy="1133143"/>
          </a:xfrm>
          <a:prstGeom prst="rect">
            <a:avLst/>
          </a:prstGeom>
          <a:solidFill>
            <a:schemeClr val="tx2">
              <a:lumMod val="60000"/>
              <a:lumOff val="40000"/>
            </a:schemeClr>
          </a:solidFill>
          <a:ln w="9525" algn="ctr">
            <a:noFill/>
            <a:miter lim="800000"/>
            <a:headEnd/>
            <a:tailEnd/>
          </a:ln>
          <a:effectLst/>
        </p:spPr>
        <p:txBody>
          <a:bodyPr rtlCol="0" anchor="ctr"/>
          <a:lstStyle/>
          <a:p>
            <a:pPr algn="ctr" fontAlgn="auto">
              <a:lnSpc>
                <a:spcPct val="140000"/>
              </a:lnSpc>
              <a:spcBef>
                <a:spcPts val="0"/>
              </a:spcBef>
              <a:spcAft>
                <a:spcPts val="0"/>
              </a:spcAft>
            </a:pPr>
            <a:r>
              <a:rPr lang="en-US" altLang="zh-CN" dirty="0">
                <a:solidFill>
                  <a:schemeClr val="bg1"/>
                </a:solidFill>
                <a:latin typeface="Source Sans Pro Light" panose="020B0403030403020204" pitchFamily="34" charset="0"/>
                <a:ea typeface="微软雅黑" pitchFamily="34" charset="-122"/>
                <a:cs typeface="+mj-cs"/>
              </a:rPr>
              <a:t>Lower temperature inside the case</a:t>
            </a:r>
            <a:endParaRPr lang="zh-CN" altLang="en-US" dirty="0">
              <a:solidFill>
                <a:schemeClr val="bg1"/>
              </a:solidFill>
              <a:latin typeface="Source Sans Pro Light" panose="020B0403030403020204" pitchFamily="34" charset="0"/>
              <a:ea typeface="微软雅黑" pitchFamily="34" charset="-122"/>
              <a:cs typeface="+mj-cs"/>
            </a:endParaRPr>
          </a:p>
        </p:txBody>
      </p:sp>
      <p:sp>
        <p:nvSpPr>
          <p:cNvPr id="22" name="右箭头 21"/>
          <p:cNvSpPr/>
          <p:nvPr/>
        </p:nvSpPr>
        <p:spPr bwMode="auto">
          <a:xfrm>
            <a:off x="3748872" y="1571830"/>
            <a:ext cx="1080120" cy="992936"/>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4" name="矩形 23"/>
          <p:cNvSpPr/>
          <p:nvPr/>
        </p:nvSpPr>
        <p:spPr bwMode="auto">
          <a:xfrm>
            <a:off x="5015382" y="1501727"/>
            <a:ext cx="2088232" cy="1133143"/>
          </a:xfrm>
          <a:prstGeom prst="rect">
            <a:avLst/>
          </a:prstGeom>
          <a:solidFill>
            <a:schemeClr val="tx2">
              <a:lumMod val="60000"/>
              <a:lumOff val="40000"/>
            </a:schemeClr>
          </a:solidFill>
          <a:ln w="9525" algn="ctr">
            <a:noFill/>
            <a:miter lim="800000"/>
            <a:headEnd/>
            <a:tailEnd/>
          </a:ln>
          <a:effectLst/>
        </p:spPr>
        <p:txBody>
          <a:bodyPr rtlCol="0" anchor="ctr"/>
          <a:lstStyle/>
          <a:p>
            <a:pPr algn="ctr" fontAlgn="auto">
              <a:lnSpc>
                <a:spcPct val="140000"/>
              </a:lnSpc>
              <a:spcBef>
                <a:spcPts val="0"/>
              </a:spcBef>
              <a:spcAft>
                <a:spcPts val="0"/>
              </a:spcAft>
            </a:pPr>
            <a:r>
              <a:rPr lang="en-US" altLang="zh-CN" dirty="0">
                <a:solidFill>
                  <a:schemeClr val="bg1"/>
                </a:solidFill>
                <a:latin typeface="Source Sans Pro Light" panose="020B0403030403020204" pitchFamily="34" charset="0"/>
                <a:ea typeface="微软雅黑" pitchFamily="34" charset="-122"/>
                <a:cs typeface="+mj-cs"/>
              </a:rPr>
              <a:t>Lower temperature of the CPU</a:t>
            </a:r>
            <a:endParaRPr lang="zh-CN" altLang="en-US" dirty="0">
              <a:solidFill>
                <a:schemeClr val="bg1"/>
              </a:solidFill>
              <a:latin typeface="Source Sans Pro Light" panose="020B0403030403020204" pitchFamily="34" charset="0"/>
              <a:ea typeface="微软雅黑" pitchFamily="34" charset="-122"/>
              <a:cs typeface="+mj-cs"/>
            </a:endParaRPr>
          </a:p>
        </p:txBody>
      </p:sp>
      <p:sp>
        <p:nvSpPr>
          <p:cNvPr id="27" name="右箭头 26"/>
          <p:cNvSpPr/>
          <p:nvPr/>
        </p:nvSpPr>
        <p:spPr bwMode="auto">
          <a:xfrm>
            <a:off x="7421942" y="1571830"/>
            <a:ext cx="1080120" cy="992936"/>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8" name="矩形 27"/>
          <p:cNvSpPr/>
          <p:nvPr/>
        </p:nvSpPr>
        <p:spPr bwMode="auto">
          <a:xfrm>
            <a:off x="8688452" y="1501727"/>
            <a:ext cx="2088232" cy="1133143"/>
          </a:xfrm>
          <a:prstGeom prst="rect">
            <a:avLst/>
          </a:prstGeom>
          <a:solidFill>
            <a:schemeClr val="tx2">
              <a:lumMod val="60000"/>
              <a:lumOff val="40000"/>
            </a:schemeClr>
          </a:solidFill>
          <a:ln w="9525" algn="ctr">
            <a:noFill/>
            <a:miter lim="800000"/>
            <a:headEnd/>
            <a:tailEnd/>
          </a:ln>
          <a:effectLst/>
        </p:spPr>
        <p:txBody>
          <a:bodyPr rtlCol="0" anchor="ctr"/>
          <a:lstStyle/>
          <a:p>
            <a:pPr algn="ctr" fontAlgn="auto">
              <a:lnSpc>
                <a:spcPct val="140000"/>
              </a:lnSpc>
              <a:spcBef>
                <a:spcPts val="0"/>
              </a:spcBef>
              <a:spcAft>
                <a:spcPts val="0"/>
              </a:spcAft>
            </a:pPr>
            <a:r>
              <a:rPr lang="en-US" altLang="zh-CN" dirty="0">
                <a:solidFill>
                  <a:schemeClr val="bg1"/>
                </a:solidFill>
                <a:latin typeface="Source Sans Pro Light" panose="020B0403030403020204" pitchFamily="34" charset="0"/>
                <a:ea typeface="微软雅黑" pitchFamily="34" charset="-122"/>
                <a:cs typeface="+mj-cs"/>
              </a:rPr>
              <a:t>Lower failure rate</a:t>
            </a:r>
          </a:p>
          <a:p>
            <a:pPr algn="ctr" fontAlgn="auto">
              <a:lnSpc>
                <a:spcPct val="140000"/>
              </a:lnSpc>
              <a:spcBef>
                <a:spcPts val="0"/>
              </a:spcBef>
              <a:spcAft>
                <a:spcPts val="0"/>
              </a:spcAft>
            </a:pPr>
            <a:r>
              <a:rPr lang="en-US" altLang="zh-CN" dirty="0">
                <a:solidFill>
                  <a:schemeClr val="bg1"/>
                </a:solidFill>
                <a:latin typeface="Source Sans Pro Light" panose="020B0403030403020204" pitchFamily="34" charset="0"/>
                <a:ea typeface="微软雅黑" pitchFamily="34" charset="-122"/>
                <a:cs typeface="+mj-cs"/>
              </a:rPr>
              <a:t>and repair rate</a:t>
            </a:r>
            <a:endParaRPr lang="zh-CN" altLang="en-US" dirty="0">
              <a:solidFill>
                <a:schemeClr val="bg1"/>
              </a:solidFill>
              <a:latin typeface="Source Sans Pro Light" panose="020B0403030403020204" pitchFamily="34" charset="0"/>
              <a:ea typeface="微软雅黑" pitchFamily="34" charset="-122"/>
              <a:cs typeface="+mj-cs"/>
            </a:endParaRPr>
          </a:p>
        </p:txBody>
      </p:sp>
    </p:spTree>
    <p:extLst>
      <p:ext uri="{BB962C8B-B14F-4D97-AF65-F5344CB8AC3E}">
        <p14:creationId xmlns:p14="http://schemas.microsoft.com/office/powerpoint/2010/main" val="195259329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1000"/>
                                        <p:tgtEl>
                                          <p:spTgt spid="5"/>
                                        </p:tgtEl>
                                      </p:cBhvr>
                                    </p:animEffect>
                                    <p:anim calcmode="lin" valueType="num">
                                      <p:cBhvr>
                                        <p:cTn id="66" dur="1000" fill="hold"/>
                                        <p:tgtEl>
                                          <p:spTgt spid="5"/>
                                        </p:tgtEl>
                                        <p:attrNameLst>
                                          <p:attrName>ppt_x</p:attrName>
                                        </p:attrNameLst>
                                      </p:cBhvr>
                                      <p:tavLst>
                                        <p:tav tm="0">
                                          <p:val>
                                            <p:strVal val="#ppt_x"/>
                                          </p:val>
                                        </p:tav>
                                        <p:tav tm="100000">
                                          <p:val>
                                            <p:strVal val="#ppt_x"/>
                                          </p:val>
                                        </p:tav>
                                      </p:tavLst>
                                    </p:anim>
                                    <p:anim calcmode="lin" valueType="num">
                                      <p:cBhvr>
                                        <p:cTn id="67" dur="1000" fill="hold"/>
                                        <p:tgtEl>
                                          <p:spTgt spid="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fade">
                                      <p:cBhvr>
                                        <p:cTn id="82" dur="1000"/>
                                        <p:tgtEl>
                                          <p:spTgt spid="4"/>
                                        </p:tgtEl>
                                      </p:cBhvr>
                                    </p:animEffect>
                                    <p:anim calcmode="lin" valueType="num">
                                      <p:cBhvr>
                                        <p:cTn id="83" dur="1000" fill="hold"/>
                                        <p:tgtEl>
                                          <p:spTgt spid="4"/>
                                        </p:tgtEl>
                                        <p:attrNameLst>
                                          <p:attrName>ppt_x</p:attrName>
                                        </p:attrNameLst>
                                      </p:cBhvr>
                                      <p:tavLst>
                                        <p:tav tm="0">
                                          <p:val>
                                            <p:strVal val="#ppt_x"/>
                                          </p:val>
                                        </p:tav>
                                        <p:tav tm="100000">
                                          <p:val>
                                            <p:strVal val="#ppt_x"/>
                                          </p:val>
                                        </p:tav>
                                      </p:tavLst>
                                    </p:anim>
                                    <p:anim calcmode="lin" valueType="num">
                                      <p:cBhvr>
                                        <p:cTn id="84" dur="1000" fill="hold"/>
                                        <p:tgtEl>
                                          <p:spTgt spid="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1000"/>
                                        <p:tgtEl>
                                          <p:spTgt spid="10"/>
                                        </p:tgtEl>
                                      </p:cBhvr>
                                    </p:animEffect>
                                    <p:anim calcmode="lin" valueType="num">
                                      <p:cBhvr>
                                        <p:cTn id="88" dur="1000" fill="hold"/>
                                        <p:tgtEl>
                                          <p:spTgt spid="10"/>
                                        </p:tgtEl>
                                        <p:attrNameLst>
                                          <p:attrName>ppt_x</p:attrName>
                                        </p:attrNameLst>
                                      </p:cBhvr>
                                      <p:tavLst>
                                        <p:tav tm="0">
                                          <p:val>
                                            <p:strVal val="#ppt_x"/>
                                          </p:val>
                                        </p:tav>
                                        <p:tav tm="100000">
                                          <p:val>
                                            <p:strVal val="#ppt_x"/>
                                          </p:val>
                                        </p:tav>
                                      </p:tavLst>
                                    </p:anim>
                                    <p:anim calcmode="lin" valueType="num">
                                      <p:cBhvr>
                                        <p:cTn id="8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P spid="17" grpId="0" animBg="1"/>
      <p:bldP spid="18" grpId="0"/>
      <p:bldP spid="19" grpId="0"/>
      <p:bldP spid="21" grpId="0" animBg="1"/>
      <p:bldP spid="22" grpId="0" animBg="1"/>
      <p:bldP spid="24"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27863" y="-69474"/>
            <a:ext cx="9424521"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err="1">
                <a:solidFill>
                  <a:srgbClr val="FFC000"/>
                </a:solidFill>
                <a:latin typeface="Arial" panose="020B0604020202020204" pitchFamily="34" charset="0"/>
                <a:cs typeface="Arial" panose="020B0604020202020204" pitchFamily="34" charset="0"/>
                <a:sym typeface="Calibri" pitchFamily="34" charset="0"/>
              </a:rPr>
              <a:t>Fanless</a:t>
            </a: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 Design</a:t>
            </a:r>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199264" y="4061137"/>
            <a:ext cx="2363736" cy="1865362"/>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5706" y="2833578"/>
            <a:ext cx="3378938" cy="2160240"/>
          </a:xfrm>
          <a:prstGeom prst="rect">
            <a:avLst/>
          </a:prstGeom>
        </p:spPr>
      </p:pic>
      <p:pic>
        <p:nvPicPr>
          <p:cNvPr id="5" name="图片 4"/>
          <p:cNvPicPr>
            <a:picLocks noChangeAspect="1"/>
          </p:cNvPicPr>
          <p:nvPr/>
        </p:nvPicPr>
        <p:blipFill>
          <a:blip r:embed="rId4" cstate="email">
            <a:extLst>
              <a:ext uri="{BEBA8EAE-BF5A-486C-A8C5-ECC9F3942E4B}">
                <a14:imgProps xmlns:a14="http://schemas.microsoft.com/office/drawing/2010/main">
                  <a14:imgLayer r:embed="rId5">
                    <a14:imgEffect>
                      <a14:backgroundRemoval t="9903" b="96860" l="9848" r="89962"/>
                    </a14:imgEffect>
                  </a14:imgLayer>
                </a14:imgProps>
              </a:ext>
              <a:ext uri="{28A0092B-C50C-407E-A947-70E740481C1C}">
                <a14:useLocalDpi xmlns:a14="http://schemas.microsoft.com/office/drawing/2010/main"/>
              </a:ext>
            </a:extLst>
          </a:blip>
          <a:stretch>
            <a:fillRect/>
          </a:stretch>
        </p:blipFill>
        <p:spPr>
          <a:xfrm>
            <a:off x="5328441" y="474084"/>
            <a:ext cx="4320480" cy="3384376"/>
          </a:xfrm>
          <a:prstGeom prst="rect">
            <a:avLst/>
          </a:prstGeom>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58080" y="1052736"/>
            <a:ext cx="5286586" cy="1584176"/>
          </a:xfrm>
          <a:prstGeom prst="rect">
            <a:avLst/>
          </a:prstGeom>
        </p:spPr>
      </p:pic>
      <p:sp>
        <p:nvSpPr>
          <p:cNvPr id="7" name="矩形 6"/>
          <p:cNvSpPr/>
          <p:nvPr/>
        </p:nvSpPr>
        <p:spPr>
          <a:xfrm>
            <a:off x="8978417" y="1113499"/>
            <a:ext cx="3264100" cy="968149"/>
          </a:xfrm>
          <a:prstGeom prst="rect">
            <a:avLst/>
          </a:prstGeom>
        </p:spPr>
        <p:txBody>
          <a:bodyPr wrap="squar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Enough of the noise made by your NVR?</a:t>
            </a:r>
          </a:p>
        </p:txBody>
      </p:sp>
      <p:sp>
        <p:nvSpPr>
          <p:cNvPr id="8" name="矩形 7"/>
          <p:cNvSpPr/>
          <p:nvPr/>
        </p:nvSpPr>
        <p:spPr>
          <a:xfrm>
            <a:off x="983982" y="5085650"/>
            <a:ext cx="5008102" cy="1590179"/>
          </a:xfrm>
          <a:prstGeom prst="rect">
            <a:avLst/>
          </a:prstGeom>
        </p:spPr>
        <p:txBody>
          <a:bodyPr wrap="non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UNV NVR201</a:t>
            </a:r>
            <a:r>
              <a:rPr lang="zh-CN" altLang="en-US" sz="2800" dirty="0">
                <a:solidFill>
                  <a:schemeClr val="bg1"/>
                </a:solidFill>
                <a:latin typeface="Source Sans Pro Light" panose="020B0403030403020204" pitchFamily="34" charset="0"/>
              </a:rPr>
              <a:t>、</a:t>
            </a:r>
            <a:r>
              <a:rPr lang="en-US" altLang="zh-CN" sz="2800" dirty="0">
                <a:solidFill>
                  <a:schemeClr val="bg1"/>
                </a:solidFill>
                <a:latin typeface="Source Sans Pro Light" panose="020B0403030403020204" pitchFamily="34" charset="0"/>
              </a:rPr>
              <a:t> NVR202</a:t>
            </a:r>
            <a:r>
              <a:rPr lang="zh-CN" altLang="en-US" sz="2800" dirty="0">
                <a:solidFill>
                  <a:schemeClr val="bg1"/>
                </a:solidFill>
                <a:latin typeface="Source Sans Pro Light" panose="020B0403030403020204" pitchFamily="34" charset="0"/>
              </a:rPr>
              <a:t>、</a:t>
            </a:r>
            <a:r>
              <a:rPr lang="en-US" altLang="zh-CN" sz="2800" dirty="0">
                <a:solidFill>
                  <a:schemeClr val="bg1"/>
                </a:solidFill>
                <a:latin typeface="Source Sans Pro Light" panose="020B0403030403020204" pitchFamily="34" charset="0"/>
              </a:rPr>
              <a:t>NVR301</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With or without PoE</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All with </a:t>
            </a:r>
            <a:r>
              <a:rPr lang="en-US" altLang="zh-CN" sz="2800" dirty="0" err="1">
                <a:solidFill>
                  <a:schemeClr val="bg1"/>
                </a:solidFill>
                <a:latin typeface="Source Sans Pro Light" panose="020B0403030403020204" pitchFamily="34" charset="0"/>
              </a:rPr>
              <a:t>Fanless</a:t>
            </a:r>
            <a:r>
              <a:rPr lang="en-US" altLang="zh-CN" sz="2800" dirty="0">
                <a:solidFill>
                  <a:schemeClr val="bg1"/>
                </a:solidFill>
                <a:latin typeface="Source Sans Pro Light" panose="020B0403030403020204" pitchFamily="34" charset="0"/>
              </a:rPr>
              <a:t> design</a:t>
            </a:r>
          </a:p>
        </p:txBody>
      </p:sp>
      <p:sp>
        <p:nvSpPr>
          <p:cNvPr id="9" name="矩形 8"/>
          <p:cNvSpPr/>
          <p:nvPr/>
        </p:nvSpPr>
        <p:spPr>
          <a:xfrm>
            <a:off x="6384032" y="5975691"/>
            <a:ext cx="4461478" cy="523220"/>
          </a:xfrm>
          <a:prstGeom prst="rect">
            <a:avLst/>
          </a:prstGeom>
        </p:spPr>
        <p:txBody>
          <a:bodyPr wrap="none">
            <a:spAutoFit/>
          </a:bodyPr>
          <a:lstStyle/>
          <a:p>
            <a:r>
              <a:rPr lang="en-US" altLang="zh-CN" sz="2800" dirty="0">
                <a:solidFill>
                  <a:schemeClr val="bg1"/>
                </a:solidFill>
                <a:latin typeface="Source Sans Pro Light" panose="020B0403030403020204" pitchFamily="34" charset="0"/>
              </a:rPr>
              <a:t>Larger ,ruggedized cooling fin</a:t>
            </a:r>
            <a:endParaRPr lang="zh-CN" altLang="en-US" sz="2800" dirty="0">
              <a:solidFill>
                <a:schemeClr val="bg1"/>
              </a:solidFill>
              <a:latin typeface="Source Sans Pro Light" panose="020B0403030403020204" pitchFamily="34" charset="0"/>
            </a:endParaRPr>
          </a:p>
        </p:txBody>
      </p:sp>
      <p:sp>
        <p:nvSpPr>
          <p:cNvPr id="10" name="KSO_Shape"/>
          <p:cNvSpPr/>
          <p:nvPr/>
        </p:nvSpPr>
        <p:spPr>
          <a:xfrm>
            <a:off x="1775652" y="1073764"/>
            <a:ext cx="1905000" cy="1651000"/>
          </a:xfrm>
          <a:custGeom>
            <a:avLst/>
            <a:gdLst>
              <a:gd name="connsiteX0" fmla="*/ 4912 w 1995084"/>
              <a:gd name="connsiteY0" fmla="*/ 0 h 1728192"/>
              <a:gd name="connsiteX1" fmla="*/ 403870 w 1995084"/>
              <a:gd name="connsiteY1" fmla="*/ 0 h 1728192"/>
              <a:gd name="connsiteX2" fmla="*/ 997542 w 1995084"/>
              <a:gd name="connsiteY2" fmla="*/ 644779 h 1728192"/>
              <a:gd name="connsiteX3" fmla="*/ 1591217 w 1995084"/>
              <a:gd name="connsiteY3" fmla="*/ 0 h 1728192"/>
              <a:gd name="connsiteX4" fmla="*/ 1990171 w 1995084"/>
              <a:gd name="connsiteY4" fmla="*/ 0 h 1728192"/>
              <a:gd name="connsiteX5" fmla="*/ 1197021 w 1995084"/>
              <a:gd name="connsiteY5" fmla="*/ 861430 h 1728192"/>
              <a:gd name="connsiteX6" fmla="*/ 1995084 w 1995084"/>
              <a:gd name="connsiteY6" fmla="*/ 1728192 h 1728192"/>
              <a:gd name="connsiteX7" fmla="*/ 1596125 w 1995084"/>
              <a:gd name="connsiteY7" fmla="*/ 1728192 h 1728192"/>
              <a:gd name="connsiteX8" fmla="*/ 997542 w 1995084"/>
              <a:gd name="connsiteY8" fmla="*/ 1078078 h 1728192"/>
              <a:gd name="connsiteX9" fmla="*/ 398958 w 1995084"/>
              <a:gd name="connsiteY9" fmla="*/ 1728192 h 1728192"/>
              <a:gd name="connsiteX10" fmla="*/ 0 w 1995084"/>
              <a:gd name="connsiteY10" fmla="*/ 1728192 h 1728192"/>
              <a:gd name="connsiteX11" fmla="*/ 798062 w 1995084"/>
              <a:gd name="connsiteY11" fmla="*/ 86143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95084" h="1728192">
                <a:moveTo>
                  <a:pt x="4912" y="0"/>
                </a:moveTo>
                <a:lnTo>
                  <a:pt x="403870" y="0"/>
                </a:lnTo>
                <a:lnTo>
                  <a:pt x="997542" y="644779"/>
                </a:lnTo>
                <a:lnTo>
                  <a:pt x="1591217" y="0"/>
                </a:lnTo>
                <a:lnTo>
                  <a:pt x="1990171" y="0"/>
                </a:lnTo>
                <a:lnTo>
                  <a:pt x="1197021" y="861430"/>
                </a:lnTo>
                <a:lnTo>
                  <a:pt x="1995084" y="1728192"/>
                </a:lnTo>
                <a:lnTo>
                  <a:pt x="1596125" y="1728192"/>
                </a:lnTo>
                <a:lnTo>
                  <a:pt x="997542" y="1078078"/>
                </a:lnTo>
                <a:lnTo>
                  <a:pt x="398958" y="1728192"/>
                </a:lnTo>
                <a:lnTo>
                  <a:pt x="0" y="1728192"/>
                </a:lnTo>
                <a:lnTo>
                  <a:pt x="798062" y="861430"/>
                </a:ln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3169219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noChangeArrowheads="1"/>
          </p:cNvSpPr>
          <p:nvPr/>
        </p:nvSpPr>
        <p:spPr bwMode="auto">
          <a:xfrm>
            <a:off x="127863" y="-69474"/>
            <a:ext cx="9424521"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Touch Panel</a:t>
            </a:r>
          </a:p>
        </p:txBody>
      </p:sp>
      <p:pic>
        <p:nvPicPr>
          <p:cNvPr id="2" name="图片 1"/>
          <p:cNvPicPr>
            <a:picLocks noChangeAspect="1"/>
          </p:cNvPicPr>
          <p:nvPr/>
        </p:nvPicPr>
        <p:blipFill>
          <a:blip r:embed="rId2">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0" y="908720"/>
            <a:ext cx="9209524" cy="3638095"/>
          </a:xfrm>
          <a:prstGeom prst="rect">
            <a:avLst/>
          </a:prstGeom>
        </p:spPr>
      </p:pic>
      <p:pic>
        <p:nvPicPr>
          <p:cNvPr id="11" name="图片 10"/>
          <p:cNvPicPr>
            <a:picLocks noChangeAspect="1"/>
          </p:cNvPicPr>
          <p:nvPr/>
        </p:nvPicPr>
        <p:blipFill>
          <a:blip r:embed="rId3" cstate="email">
            <a:extLst>
              <a:ext uri="{BEBA8EAE-BF5A-486C-A8C5-ECC9F3942E4B}">
                <a14:imgProps xmlns:a14="http://schemas.microsoft.com/office/drawing/2010/main">
                  <a14:imgLayer r:embed="rId4">
                    <a14:imgEffect>
                      <a14:backgroundRemoval t="1163" b="100000" l="0" r="100000"/>
                    </a14:imgEffect>
                  </a14:imgLayer>
                </a14:imgProps>
              </a:ext>
              <a:ext uri="{28A0092B-C50C-407E-A947-70E740481C1C}">
                <a14:useLocalDpi xmlns:a14="http://schemas.microsoft.com/office/drawing/2010/main"/>
              </a:ext>
            </a:extLst>
          </a:blip>
          <a:stretch>
            <a:fillRect/>
          </a:stretch>
        </p:blipFill>
        <p:spPr>
          <a:xfrm>
            <a:off x="2567608" y="1844824"/>
            <a:ext cx="3517232" cy="2514605"/>
          </a:xfrm>
          <a:prstGeom prst="rect">
            <a:avLst/>
          </a:prstGeom>
        </p:spPr>
      </p:pic>
      <p:sp>
        <p:nvSpPr>
          <p:cNvPr id="18" name="标题 1"/>
          <p:cNvSpPr txBox="1">
            <a:spLocks noChangeArrowheads="1"/>
          </p:cNvSpPr>
          <p:nvPr/>
        </p:nvSpPr>
        <p:spPr bwMode="auto">
          <a:xfrm>
            <a:off x="9239931" y="1258166"/>
            <a:ext cx="6487780" cy="3594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NVR201 series</a:t>
            </a:r>
          </a:p>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NVR202 series</a:t>
            </a:r>
          </a:p>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NVR204 series</a:t>
            </a:r>
          </a:p>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NVR208 series</a:t>
            </a:r>
          </a:p>
        </p:txBody>
      </p:sp>
      <p:sp>
        <p:nvSpPr>
          <p:cNvPr id="19" name="标题 1"/>
          <p:cNvSpPr txBox="1">
            <a:spLocks noChangeArrowheads="1"/>
          </p:cNvSpPr>
          <p:nvPr/>
        </p:nvSpPr>
        <p:spPr bwMode="auto">
          <a:xfrm>
            <a:off x="356896" y="5780501"/>
            <a:ext cx="3312368" cy="8036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000" b="1" kern="0" dirty="0">
                <a:solidFill>
                  <a:srgbClr val="FBDF53"/>
                </a:solidFill>
                <a:latin typeface="Arial" panose="020B0604020202020204" pitchFamily="34" charset="0"/>
                <a:cs typeface="Arial" panose="020B0604020202020204" pitchFamily="34" charset="0"/>
                <a:sym typeface="Calibri" pitchFamily="34" charset="0"/>
              </a:rPr>
              <a:t>Dust-proof</a:t>
            </a:r>
          </a:p>
        </p:txBody>
      </p:sp>
      <p:sp>
        <p:nvSpPr>
          <p:cNvPr id="20" name="标题 1"/>
          <p:cNvSpPr txBox="1">
            <a:spLocks noChangeArrowheads="1"/>
          </p:cNvSpPr>
          <p:nvPr/>
        </p:nvSpPr>
        <p:spPr bwMode="auto">
          <a:xfrm>
            <a:off x="3948336" y="5780501"/>
            <a:ext cx="3312368" cy="8036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000" b="1" kern="0" dirty="0">
                <a:solidFill>
                  <a:srgbClr val="FBDF53"/>
                </a:solidFill>
                <a:latin typeface="Arial" panose="020B0604020202020204" pitchFamily="34" charset="0"/>
                <a:cs typeface="Arial" panose="020B0604020202020204" pitchFamily="34" charset="0"/>
                <a:sym typeface="Calibri" pitchFamily="34" charset="0"/>
              </a:rPr>
              <a:t>Water-proof</a:t>
            </a:r>
          </a:p>
        </p:txBody>
      </p:sp>
      <p:sp>
        <p:nvSpPr>
          <p:cNvPr id="21" name="标题 1"/>
          <p:cNvSpPr txBox="1">
            <a:spLocks noChangeArrowheads="1"/>
          </p:cNvSpPr>
          <p:nvPr/>
        </p:nvSpPr>
        <p:spPr bwMode="auto">
          <a:xfrm>
            <a:off x="7803301" y="5793124"/>
            <a:ext cx="4680520" cy="8036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000" b="1" kern="0" dirty="0">
                <a:solidFill>
                  <a:srgbClr val="FBDF53"/>
                </a:solidFill>
                <a:latin typeface="Arial" panose="020B0604020202020204" pitchFamily="34" charset="0"/>
                <a:cs typeface="Arial" panose="020B0604020202020204" pitchFamily="34" charset="0"/>
                <a:sym typeface="Calibri" pitchFamily="34" charset="0"/>
              </a:rPr>
              <a:t>Long working life</a:t>
            </a:r>
          </a:p>
        </p:txBody>
      </p:sp>
      <p:sp>
        <p:nvSpPr>
          <p:cNvPr id="24" name="KSO_Shape"/>
          <p:cNvSpPr>
            <a:spLocks/>
          </p:cNvSpPr>
          <p:nvPr/>
        </p:nvSpPr>
        <p:spPr bwMode="auto">
          <a:xfrm>
            <a:off x="1107662" y="4747681"/>
            <a:ext cx="905418" cy="1234661"/>
          </a:xfrm>
          <a:custGeom>
            <a:avLst/>
            <a:gdLst>
              <a:gd name="T0" fmla="*/ 2147483646 w 4208"/>
              <a:gd name="T1" fmla="*/ 2147483646 h 5738"/>
              <a:gd name="T2" fmla="*/ 2147483646 w 4208"/>
              <a:gd name="T3" fmla="*/ 2147483646 h 5738"/>
              <a:gd name="T4" fmla="*/ 2147483646 w 4208"/>
              <a:gd name="T5" fmla="*/ 2147483646 h 5738"/>
              <a:gd name="T6" fmla="*/ 2147483646 w 4208"/>
              <a:gd name="T7" fmla="*/ 2147483646 h 5738"/>
              <a:gd name="T8" fmla="*/ 2147483646 w 4208"/>
              <a:gd name="T9" fmla="*/ 2147483646 h 5738"/>
              <a:gd name="T10" fmla="*/ 2147483646 w 4208"/>
              <a:gd name="T11" fmla="*/ 2147483646 h 5738"/>
              <a:gd name="T12" fmla="*/ 2147483646 w 4208"/>
              <a:gd name="T13" fmla="*/ 2147483646 h 5738"/>
              <a:gd name="T14" fmla="*/ 2147483646 w 4208"/>
              <a:gd name="T15" fmla="*/ 2147483646 h 5738"/>
              <a:gd name="T16" fmla="*/ 2147483646 w 4208"/>
              <a:gd name="T17" fmla="*/ 2147483646 h 5738"/>
              <a:gd name="T18" fmla="*/ 2147483646 w 4208"/>
              <a:gd name="T19" fmla="*/ 2147483646 h 5738"/>
              <a:gd name="T20" fmla="*/ 2147483646 w 4208"/>
              <a:gd name="T21" fmla="*/ 2147483646 h 5738"/>
              <a:gd name="T22" fmla="*/ 2147483646 w 4208"/>
              <a:gd name="T23" fmla="*/ 329343890 h 5738"/>
              <a:gd name="T24" fmla="*/ 2147483646 w 4208"/>
              <a:gd name="T25" fmla="*/ 1134406252 h 5738"/>
              <a:gd name="T26" fmla="*/ 2147483646 w 4208"/>
              <a:gd name="T27" fmla="*/ 2147483646 h 5738"/>
              <a:gd name="T28" fmla="*/ 2147483646 w 4208"/>
              <a:gd name="T29" fmla="*/ 2147483646 h 5738"/>
              <a:gd name="T30" fmla="*/ 2147483646 w 4208"/>
              <a:gd name="T31" fmla="*/ 2147483646 h 5738"/>
              <a:gd name="T32" fmla="*/ 2147483646 w 4208"/>
              <a:gd name="T33" fmla="*/ 2147483646 h 5738"/>
              <a:gd name="T34" fmla="*/ 2147483646 w 4208"/>
              <a:gd name="T35" fmla="*/ 2147483646 h 5738"/>
              <a:gd name="T36" fmla="*/ 2147483646 w 4208"/>
              <a:gd name="T37" fmla="*/ 2147483646 h 5738"/>
              <a:gd name="T38" fmla="*/ 2147483646 w 4208"/>
              <a:gd name="T39" fmla="*/ 2147483646 h 5738"/>
              <a:gd name="T40" fmla="*/ 2147483646 w 4208"/>
              <a:gd name="T41" fmla="*/ 2147483646 h 5738"/>
              <a:gd name="T42" fmla="*/ 2147483646 w 4208"/>
              <a:gd name="T43" fmla="*/ 2147483646 h 5738"/>
              <a:gd name="T44" fmla="*/ 2147483646 w 4208"/>
              <a:gd name="T45" fmla="*/ 2147483646 h 5738"/>
              <a:gd name="T46" fmla="*/ 2147483646 w 4208"/>
              <a:gd name="T47" fmla="*/ 2147483646 h 5738"/>
              <a:gd name="T48" fmla="*/ 2147483646 w 4208"/>
              <a:gd name="T49" fmla="*/ 2147483646 h 5738"/>
              <a:gd name="T50" fmla="*/ 2147483646 w 4208"/>
              <a:gd name="T51" fmla="*/ 2147483646 h 5738"/>
              <a:gd name="T52" fmla="*/ 2147483646 w 4208"/>
              <a:gd name="T53" fmla="*/ 2147483646 h 5738"/>
              <a:gd name="T54" fmla="*/ 2147483646 w 4208"/>
              <a:gd name="T55" fmla="*/ 2147483646 h 5738"/>
              <a:gd name="T56" fmla="*/ 2147483646 w 4208"/>
              <a:gd name="T57" fmla="*/ 2147483646 h 5738"/>
              <a:gd name="T58" fmla="*/ 2147483646 w 4208"/>
              <a:gd name="T59" fmla="*/ 2147483646 h 5738"/>
              <a:gd name="T60" fmla="*/ 2147483646 w 4208"/>
              <a:gd name="T61" fmla="*/ 2147483646 h 5738"/>
              <a:gd name="T62" fmla="*/ 2147483646 w 4208"/>
              <a:gd name="T63" fmla="*/ 2147483646 h 5738"/>
              <a:gd name="T64" fmla="*/ 2147483646 w 4208"/>
              <a:gd name="T65" fmla="*/ 2147483646 h 5738"/>
              <a:gd name="T66" fmla="*/ 2147483646 w 4208"/>
              <a:gd name="T67" fmla="*/ 2147483646 h 5738"/>
              <a:gd name="T68" fmla="*/ 2147483646 w 4208"/>
              <a:gd name="T69" fmla="*/ 2147483646 h 5738"/>
              <a:gd name="T70" fmla="*/ 2147483646 w 4208"/>
              <a:gd name="T71" fmla="*/ 2147483646 h 5738"/>
              <a:gd name="T72" fmla="*/ 2147483646 w 4208"/>
              <a:gd name="T73" fmla="*/ 2147483646 h 5738"/>
              <a:gd name="T74" fmla="*/ 2147483646 w 4208"/>
              <a:gd name="T75" fmla="*/ 2147483646 h 5738"/>
              <a:gd name="T76" fmla="*/ 2147483646 w 4208"/>
              <a:gd name="T77" fmla="*/ 2147483646 h 5738"/>
              <a:gd name="T78" fmla="*/ 2147483646 w 4208"/>
              <a:gd name="T79" fmla="*/ 2147483646 h 5738"/>
              <a:gd name="T80" fmla="*/ 2147483646 w 4208"/>
              <a:gd name="T81" fmla="*/ 2147483646 h 5738"/>
              <a:gd name="T82" fmla="*/ 2147483646 w 4208"/>
              <a:gd name="T83" fmla="*/ 2147483646 h 5738"/>
              <a:gd name="T84" fmla="*/ 2147483646 w 4208"/>
              <a:gd name="T85" fmla="*/ 2147483646 h 5738"/>
              <a:gd name="T86" fmla="*/ 2147483646 w 4208"/>
              <a:gd name="T87" fmla="*/ 2147483646 h 5738"/>
              <a:gd name="T88" fmla="*/ 2147483646 w 4208"/>
              <a:gd name="T89" fmla="*/ 2147483646 h 5738"/>
              <a:gd name="T90" fmla="*/ 2147483646 w 4208"/>
              <a:gd name="T91" fmla="*/ 2147483646 h 5738"/>
              <a:gd name="T92" fmla="*/ 2147483646 w 4208"/>
              <a:gd name="T93" fmla="*/ 2147483646 h 5738"/>
              <a:gd name="T94" fmla="*/ 1355205531 w 4208"/>
              <a:gd name="T95" fmla="*/ 2147483646 h 5738"/>
              <a:gd name="T96" fmla="*/ 476129670 w 4208"/>
              <a:gd name="T97" fmla="*/ 2147483646 h 5738"/>
              <a:gd name="T98" fmla="*/ 73293034 w 4208"/>
              <a:gd name="T99" fmla="*/ 2147483646 h 573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208" h="5738">
                <a:moveTo>
                  <a:pt x="0" y="717"/>
                </a:moveTo>
                <a:lnTo>
                  <a:pt x="0" y="717"/>
                </a:lnTo>
                <a:lnTo>
                  <a:pt x="85" y="716"/>
                </a:lnTo>
                <a:lnTo>
                  <a:pt x="166" y="715"/>
                </a:lnTo>
                <a:lnTo>
                  <a:pt x="246" y="713"/>
                </a:lnTo>
                <a:lnTo>
                  <a:pt x="323" y="709"/>
                </a:lnTo>
                <a:lnTo>
                  <a:pt x="399" y="705"/>
                </a:lnTo>
                <a:lnTo>
                  <a:pt x="473" y="699"/>
                </a:lnTo>
                <a:lnTo>
                  <a:pt x="544" y="693"/>
                </a:lnTo>
                <a:lnTo>
                  <a:pt x="613" y="686"/>
                </a:lnTo>
                <a:lnTo>
                  <a:pt x="680" y="678"/>
                </a:lnTo>
                <a:lnTo>
                  <a:pt x="745" y="670"/>
                </a:lnTo>
                <a:lnTo>
                  <a:pt x="809" y="660"/>
                </a:lnTo>
                <a:lnTo>
                  <a:pt x="870" y="650"/>
                </a:lnTo>
                <a:lnTo>
                  <a:pt x="929" y="640"/>
                </a:lnTo>
                <a:lnTo>
                  <a:pt x="987" y="629"/>
                </a:lnTo>
                <a:lnTo>
                  <a:pt x="1043" y="617"/>
                </a:lnTo>
                <a:lnTo>
                  <a:pt x="1096" y="604"/>
                </a:lnTo>
                <a:lnTo>
                  <a:pt x="1149" y="592"/>
                </a:lnTo>
                <a:lnTo>
                  <a:pt x="1199" y="579"/>
                </a:lnTo>
                <a:lnTo>
                  <a:pt x="1247" y="565"/>
                </a:lnTo>
                <a:lnTo>
                  <a:pt x="1294" y="551"/>
                </a:lnTo>
                <a:lnTo>
                  <a:pt x="1340" y="536"/>
                </a:lnTo>
                <a:lnTo>
                  <a:pt x="1383" y="521"/>
                </a:lnTo>
                <a:lnTo>
                  <a:pt x="1424" y="505"/>
                </a:lnTo>
                <a:lnTo>
                  <a:pt x="1465" y="491"/>
                </a:lnTo>
                <a:lnTo>
                  <a:pt x="1504" y="474"/>
                </a:lnTo>
                <a:lnTo>
                  <a:pt x="1541" y="458"/>
                </a:lnTo>
                <a:lnTo>
                  <a:pt x="1577" y="442"/>
                </a:lnTo>
                <a:lnTo>
                  <a:pt x="1611" y="425"/>
                </a:lnTo>
                <a:lnTo>
                  <a:pt x="1644" y="409"/>
                </a:lnTo>
                <a:lnTo>
                  <a:pt x="1675" y="393"/>
                </a:lnTo>
                <a:lnTo>
                  <a:pt x="1705" y="376"/>
                </a:lnTo>
                <a:lnTo>
                  <a:pt x="1734" y="359"/>
                </a:lnTo>
                <a:lnTo>
                  <a:pt x="1761" y="342"/>
                </a:lnTo>
                <a:lnTo>
                  <a:pt x="1787" y="325"/>
                </a:lnTo>
                <a:lnTo>
                  <a:pt x="1836" y="292"/>
                </a:lnTo>
                <a:lnTo>
                  <a:pt x="1878" y="259"/>
                </a:lnTo>
                <a:lnTo>
                  <a:pt x="1917" y="227"/>
                </a:lnTo>
                <a:lnTo>
                  <a:pt x="1952" y="196"/>
                </a:lnTo>
                <a:lnTo>
                  <a:pt x="1982" y="166"/>
                </a:lnTo>
                <a:lnTo>
                  <a:pt x="2008" y="138"/>
                </a:lnTo>
                <a:lnTo>
                  <a:pt x="2031" y="113"/>
                </a:lnTo>
                <a:lnTo>
                  <a:pt x="2050" y="88"/>
                </a:lnTo>
                <a:lnTo>
                  <a:pt x="2066" y="67"/>
                </a:lnTo>
                <a:lnTo>
                  <a:pt x="2078" y="47"/>
                </a:lnTo>
                <a:lnTo>
                  <a:pt x="2088" y="31"/>
                </a:lnTo>
                <a:lnTo>
                  <a:pt x="2100" y="9"/>
                </a:lnTo>
                <a:lnTo>
                  <a:pt x="2104" y="0"/>
                </a:lnTo>
                <a:lnTo>
                  <a:pt x="2107" y="9"/>
                </a:lnTo>
                <a:lnTo>
                  <a:pt x="2119" y="31"/>
                </a:lnTo>
                <a:lnTo>
                  <a:pt x="2128" y="47"/>
                </a:lnTo>
                <a:lnTo>
                  <a:pt x="2142" y="67"/>
                </a:lnTo>
                <a:lnTo>
                  <a:pt x="2156" y="88"/>
                </a:lnTo>
                <a:lnTo>
                  <a:pt x="2175" y="113"/>
                </a:lnTo>
                <a:lnTo>
                  <a:pt x="2197" y="138"/>
                </a:lnTo>
                <a:lnTo>
                  <a:pt x="2224" y="166"/>
                </a:lnTo>
                <a:lnTo>
                  <a:pt x="2253" y="196"/>
                </a:lnTo>
                <a:lnTo>
                  <a:pt x="2288" y="227"/>
                </a:lnTo>
                <a:lnTo>
                  <a:pt x="2326" y="259"/>
                </a:lnTo>
                <a:lnTo>
                  <a:pt x="2369" y="292"/>
                </a:lnTo>
                <a:lnTo>
                  <a:pt x="2417" y="325"/>
                </a:lnTo>
                <a:lnTo>
                  <a:pt x="2443" y="342"/>
                </a:lnTo>
                <a:lnTo>
                  <a:pt x="2471" y="359"/>
                </a:lnTo>
                <a:lnTo>
                  <a:pt x="2500" y="376"/>
                </a:lnTo>
                <a:lnTo>
                  <a:pt x="2529" y="393"/>
                </a:lnTo>
                <a:lnTo>
                  <a:pt x="2560" y="409"/>
                </a:lnTo>
                <a:lnTo>
                  <a:pt x="2593" y="425"/>
                </a:lnTo>
                <a:lnTo>
                  <a:pt x="2628" y="442"/>
                </a:lnTo>
                <a:lnTo>
                  <a:pt x="2664" y="458"/>
                </a:lnTo>
                <a:lnTo>
                  <a:pt x="2700" y="474"/>
                </a:lnTo>
                <a:lnTo>
                  <a:pt x="2740" y="491"/>
                </a:lnTo>
                <a:lnTo>
                  <a:pt x="2780" y="505"/>
                </a:lnTo>
                <a:lnTo>
                  <a:pt x="2821" y="521"/>
                </a:lnTo>
                <a:lnTo>
                  <a:pt x="2864" y="536"/>
                </a:lnTo>
                <a:lnTo>
                  <a:pt x="2910" y="551"/>
                </a:lnTo>
                <a:lnTo>
                  <a:pt x="2957" y="565"/>
                </a:lnTo>
                <a:lnTo>
                  <a:pt x="3006" y="579"/>
                </a:lnTo>
                <a:lnTo>
                  <a:pt x="3056" y="592"/>
                </a:lnTo>
                <a:lnTo>
                  <a:pt x="3108" y="604"/>
                </a:lnTo>
                <a:lnTo>
                  <a:pt x="3162" y="617"/>
                </a:lnTo>
                <a:lnTo>
                  <a:pt x="3218" y="629"/>
                </a:lnTo>
                <a:lnTo>
                  <a:pt x="3275" y="640"/>
                </a:lnTo>
                <a:lnTo>
                  <a:pt x="3335" y="650"/>
                </a:lnTo>
                <a:lnTo>
                  <a:pt x="3397" y="660"/>
                </a:lnTo>
                <a:lnTo>
                  <a:pt x="3460" y="670"/>
                </a:lnTo>
                <a:lnTo>
                  <a:pt x="3525" y="678"/>
                </a:lnTo>
                <a:lnTo>
                  <a:pt x="3593" y="686"/>
                </a:lnTo>
                <a:lnTo>
                  <a:pt x="3662" y="693"/>
                </a:lnTo>
                <a:lnTo>
                  <a:pt x="3733" y="699"/>
                </a:lnTo>
                <a:lnTo>
                  <a:pt x="3807" y="705"/>
                </a:lnTo>
                <a:lnTo>
                  <a:pt x="3883" y="709"/>
                </a:lnTo>
                <a:lnTo>
                  <a:pt x="3960" y="713"/>
                </a:lnTo>
                <a:lnTo>
                  <a:pt x="4040" y="715"/>
                </a:lnTo>
                <a:lnTo>
                  <a:pt x="4123" y="716"/>
                </a:lnTo>
                <a:lnTo>
                  <a:pt x="4208" y="717"/>
                </a:lnTo>
                <a:lnTo>
                  <a:pt x="4208" y="3655"/>
                </a:lnTo>
                <a:lnTo>
                  <a:pt x="4206" y="3683"/>
                </a:lnTo>
                <a:lnTo>
                  <a:pt x="4205" y="3710"/>
                </a:lnTo>
                <a:lnTo>
                  <a:pt x="4203" y="3736"/>
                </a:lnTo>
                <a:lnTo>
                  <a:pt x="4201" y="3763"/>
                </a:lnTo>
                <a:lnTo>
                  <a:pt x="4197" y="3790"/>
                </a:lnTo>
                <a:lnTo>
                  <a:pt x="4193" y="3817"/>
                </a:lnTo>
                <a:lnTo>
                  <a:pt x="4189" y="3843"/>
                </a:lnTo>
                <a:lnTo>
                  <a:pt x="4183" y="3870"/>
                </a:lnTo>
                <a:lnTo>
                  <a:pt x="4177" y="3897"/>
                </a:lnTo>
                <a:lnTo>
                  <a:pt x="4171" y="3923"/>
                </a:lnTo>
                <a:lnTo>
                  <a:pt x="4155" y="3975"/>
                </a:lnTo>
                <a:lnTo>
                  <a:pt x="4137" y="4028"/>
                </a:lnTo>
                <a:lnTo>
                  <a:pt x="4116" y="4079"/>
                </a:lnTo>
                <a:lnTo>
                  <a:pt x="4094" y="4129"/>
                </a:lnTo>
                <a:lnTo>
                  <a:pt x="4069" y="4179"/>
                </a:lnTo>
                <a:lnTo>
                  <a:pt x="4042" y="4229"/>
                </a:lnTo>
                <a:lnTo>
                  <a:pt x="4012" y="4278"/>
                </a:lnTo>
                <a:lnTo>
                  <a:pt x="3982" y="4328"/>
                </a:lnTo>
                <a:lnTo>
                  <a:pt x="3949" y="4376"/>
                </a:lnTo>
                <a:lnTo>
                  <a:pt x="3914" y="4423"/>
                </a:lnTo>
                <a:lnTo>
                  <a:pt x="3878" y="4470"/>
                </a:lnTo>
                <a:lnTo>
                  <a:pt x="3841" y="4517"/>
                </a:lnTo>
                <a:lnTo>
                  <a:pt x="3801" y="4563"/>
                </a:lnTo>
                <a:lnTo>
                  <a:pt x="3761" y="4609"/>
                </a:lnTo>
                <a:lnTo>
                  <a:pt x="3719" y="4653"/>
                </a:lnTo>
                <a:lnTo>
                  <a:pt x="3677" y="4697"/>
                </a:lnTo>
                <a:lnTo>
                  <a:pt x="3632" y="4740"/>
                </a:lnTo>
                <a:lnTo>
                  <a:pt x="3587" y="4783"/>
                </a:lnTo>
                <a:lnTo>
                  <a:pt x="3542" y="4825"/>
                </a:lnTo>
                <a:lnTo>
                  <a:pt x="3495" y="4866"/>
                </a:lnTo>
                <a:lnTo>
                  <a:pt x="3448" y="4906"/>
                </a:lnTo>
                <a:lnTo>
                  <a:pt x="3400" y="4945"/>
                </a:lnTo>
                <a:lnTo>
                  <a:pt x="3352" y="4984"/>
                </a:lnTo>
                <a:lnTo>
                  <a:pt x="3303" y="5022"/>
                </a:lnTo>
                <a:lnTo>
                  <a:pt x="3254" y="5060"/>
                </a:lnTo>
                <a:lnTo>
                  <a:pt x="3205" y="5097"/>
                </a:lnTo>
                <a:lnTo>
                  <a:pt x="3156" y="5132"/>
                </a:lnTo>
                <a:lnTo>
                  <a:pt x="3105" y="5167"/>
                </a:lnTo>
                <a:lnTo>
                  <a:pt x="3056" y="5201"/>
                </a:lnTo>
                <a:lnTo>
                  <a:pt x="2959" y="5266"/>
                </a:lnTo>
                <a:lnTo>
                  <a:pt x="2863" y="5328"/>
                </a:lnTo>
                <a:lnTo>
                  <a:pt x="2769" y="5385"/>
                </a:lnTo>
                <a:lnTo>
                  <a:pt x="2678" y="5440"/>
                </a:lnTo>
                <a:lnTo>
                  <a:pt x="2591" y="5489"/>
                </a:lnTo>
                <a:lnTo>
                  <a:pt x="2509" y="5534"/>
                </a:lnTo>
                <a:lnTo>
                  <a:pt x="2432" y="5576"/>
                </a:lnTo>
                <a:lnTo>
                  <a:pt x="2361" y="5612"/>
                </a:lnTo>
                <a:lnTo>
                  <a:pt x="2298" y="5645"/>
                </a:lnTo>
                <a:lnTo>
                  <a:pt x="2194" y="5696"/>
                </a:lnTo>
                <a:lnTo>
                  <a:pt x="2127" y="5727"/>
                </a:lnTo>
                <a:lnTo>
                  <a:pt x="2104" y="5738"/>
                </a:lnTo>
                <a:lnTo>
                  <a:pt x="2080" y="5727"/>
                </a:lnTo>
                <a:lnTo>
                  <a:pt x="2013" y="5696"/>
                </a:lnTo>
                <a:lnTo>
                  <a:pt x="1910" y="5645"/>
                </a:lnTo>
                <a:lnTo>
                  <a:pt x="1846" y="5612"/>
                </a:lnTo>
                <a:lnTo>
                  <a:pt x="1775" y="5576"/>
                </a:lnTo>
                <a:lnTo>
                  <a:pt x="1698" y="5534"/>
                </a:lnTo>
                <a:lnTo>
                  <a:pt x="1616" y="5489"/>
                </a:lnTo>
                <a:lnTo>
                  <a:pt x="1529" y="5440"/>
                </a:lnTo>
                <a:lnTo>
                  <a:pt x="1438" y="5385"/>
                </a:lnTo>
                <a:lnTo>
                  <a:pt x="1344" y="5328"/>
                </a:lnTo>
                <a:lnTo>
                  <a:pt x="1248" y="5266"/>
                </a:lnTo>
                <a:lnTo>
                  <a:pt x="1150" y="5201"/>
                </a:lnTo>
                <a:lnTo>
                  <a:pt x="1101" y="5167"/>
                </a:lnTo>
                <a:lnTo>
                  <a:pt x="1052" y="5132"/>
                </a:lnTo>
                <a:lnTo>
                  <a:pt x="1003" y="5097"/>
                </a:lnTo>
                <a:lnTo>
                  <a:pt x="954" y="5060"/>
                </a:lnTo>
                <a:lnTo>
                  <a:pt x="905" y="5022"/>
                </a:lnTo>
                <a:lnTo>
                  <a:pt x="855" y="4984"/>
                </a:lnTo>
                <a:lnTo>
                  <a:pt x="808" y="4945"/>
                </a:lnTo>
                <a:lnTo>
                  <a:pt x="760" y="4906"/>
                </a:lnTo>
                <a:lnTo>
                  <a:pt x="713" y="4866"/>
                </a:lnTo>
                <a:lnTo>
                  <a:pt x="666" y="4825"/>
                </a:lnTo>
                <a:lnTo>
                  <a:pt x="620" y="4783"/>
                </a:lnTo>
                <a:lnTo>
                  <a:pt x="575" y="4740"/>
                </a:lnTo>
                <a:lnTo>
                  <a:pt x="531" y="4697"/>
                </a:lnTo>
                <a:lnTo>
                  <a:pt x="488" y="4653"/>
                </a:lnTo>
                <a:lnTo>
                  <a:pt x="446" y="4609"/>
                </a:lnTo>
                <a:lnTo>
                  <a:pt x="406" y="4563"/>
                </a:lnTo>
                <a:lnTo>
                  <a:pt x="367" y="4517"/>
                </a:lnTo>
                <a:lnTo>
                  <a:pt x="329" y="4470"/>
                </a:lnTo>
                <a:lnTo>
                  <a:pt x="293" y="4423"/>
                </a:lnTo>
                <a:lnTo>
                  <a:pt x="259" y="4376"/>
                </a:lnTo>
                <a:lnTo>
                  <a:pt x="225" y="4328"/>
                </a:lnTo>
                <a:lnTo>
                  <a:pt x="194" y="4278"/>
                </a:lnTo>
                <a:lnTo>
                  <a:pt x="165" y="4229"/>
                </a:lnTo>
                <a:lnTo>
                  <a:pt x="138" y="4179"/>
                </a:lnTo>
                <a:lnTo>
                  <a:pt x="114" y="4129"/>
                </a:lnTo>
                <a:lnTo>
                  <a:pt x="90" y="4079"/>
                </a:lnTo>
                <a:lnTo>
                  <a:pt x="70" y="4028"/>
                </a:lnTo>
                <a:lnTo>
                  <a:pt x="52" y="3975"/>
                </a:lnTo>
                <a:lnTo>
                  <a:pt x="37" y="3923"/>
                </a:lnTo>
                <a:lnTo>
                  <a:pt x="30" y="3897"/>
                </a:lnTo>
                <a:lnTo>
                  <a:pt x="24" y="3870"/>
                </a:lnTo>
                <a:lnTo>
                  <a:pt x="19" y="3843"/>
                </a:lnTo>
                <a:lnTo>
                  <a:pt x="13" y="3817"/>
                </a:lnTo>
                <a:lnTo>
                  <a:pt x="10" y="3790"/>
                </a:lnTo>
                <a:lnTo>
                  <a:pt x="7" y="3763"/>
                </a:lnTo>
                <a:lnTo>
                  <a:pt x="3" y="3736"/>
                </a:lnTo>
                <a:lnTo>
                  <a:pt x="2" y="3710"/>
                </a:lnTo>
                <a:lnTo>
                  <a:pt x="1" y="3683"/>
                </a:lnTo>
                <a:lnTo>
                  <a:pt x="0" y="3655"/>
                </a:lnTo>
                <a:lnTo>
                  <a:pt x="0" y="717"/>
                </a:lnTo>
                <a:close/>
              </a:path>
            </a:pathLst>
          </a:custGeom>
          <a:solidFill>
            <a:srgbClr val="FBDF53"/>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KSO_Shape"/>
          <p:cNvSpPr>
            <a:spLocks/>
          </p:cNvSpPr>
          <p:nvPr/>
        </p:nvSpPr>
        <p:spPr bwMode="auto">
          <a:xfrm>
            <a:off x="5103131" y="4699549"/>
            <a:ext cx="780461" cy="1322816"/>
          </a:xfrm>
          <a:custGeom>
            <a:avLst/>
            <a:gdLst>
              <a:gd name="T0" fmla="*/ 2147483646 w 4775"/>
              <a:gd name="T1" fmla="*/ 2147483646 h 8097"/>
              <a:gd name="T2" fmla="*/ 2147483646 w 4775"/>
              <a:gd name="T3" fmla="*/ 2147483646 h 8097"/>
              <a:gd name="T4" fmla="*/ 2147483646 w 4775"/>
              <a:gd name="T5" fmla="*/ 2147483646 h 8097"/>
              <a:gd name="T6" fmla="*/ 2147483646 w 4775"/>
              <a:gd name="T7" fmla="*/ 2147483646 h 8097"/>
              <a:gd name="T8" fmla="*/ 2147483646 w 4775"/>
              <a:gd name="T9" fmla="*/ 2147483646 h 8097"/>
              <a:gd name="T10" fmla="*/ 2147483646 w 4775"/>
              <a:gd name="T11" fmla="*/ 2147483646 h 8097"/>
              <a:gd name="T12" fmla="*/ 2147483646 w 4775"/>
              <a:gd name="T13" fmla="*/ 2147483646 h 8097"/>
              <a:gd name="T14" fmla="*/ 2147483646 w 4775"/>
              <a:gd name="T15" fmla="*/ 2147483646 h 8097"/>
              <a:gd name="T16" fmla="*/ 2147483646 w 4775"/>
              <a:gd name="T17" fmla="*/ 2147483646 h 8097"/>
              <a:gd name="T18" fmla="*/ 2147483646 w 4775"/>
              <a:gd name="T19" fmla="*/ 2147483646 h 8097"/>
              <a:gd name="T20" fmla="*/ 2147483646 w 4775"/>
              <a:gd name="T21" fmla="*/ 2147483646 h 8097"/>
              <a:gd name="T22" fmla="*/ 2147483646 w 4775"/>
              <a:gd name="T23" fmla="*/ 2147483646 h 8097"/>
              <a:gd name="T24" fmla="*/ 2147483646 w 4775"/>
              <a:gd name="T25" fmla="*/ 2147483646 h 8097"/>
              <a:gd name="T26" fmla="*/ 2147483646 w 4775"/>
              <a:gd name="T27" fmla="*/ 2147483646 h 8097"/>
              <a:gd name="T28" fmla="*/ 2147483646 w 4775"/>
              <a:gd name="T29" fmla="*/ 2147483646 h 8097"/>
              <a:gd name="T30" fmla="*/ 2147483646 w 4775"/>
              <a:gd name="T31" fmla="*/ 2147483646 h 8097"/>
              <a:gd name="T32" fmla="*/ 2147483646 w 4775"/>
              <a:gd name="T33" fmla="*/ 2147483646 h 8097"/>
              <a:gd name="T34" fmla="*/ 2147483646 w 4775"/>
              <a:gd name="T35" fmla="*/ 2147483646 h 8097"/>
              <a:gd name="T36" fmla="*/ 2147483646 w 4775"/>
              <a:gd name="T37" fmla="*/ 2147483646 h 8097"/>
              <a:gd name="T38" fmla="*/ 2147483646 w 4775"/>
              <a:gd name="T39" fmla="*/ 2147483646 h 8097"/>
              <a:gd name="T40" fmla="*/ 2147483646 w 4775"/>
              <a:gd name="T41" fmla="*/ 2147483646 h 8097"/>
              <a:gd name="T42" fmla="*/ 2147483646 w 4775"/>
              <a:gd name="T43" fmla="*/ 2147483646 h 8097"/>
              <a:gd name="T44" fmla="*/ 2147483646 w 4775"/>
              <a:gd name="T45" fmla="*/ 2147483646 h 8097"/>
              <a:gd name="T46" fmla="*/ 2147483646 w 4775"/>
              <a:gd name="T47" fmla="*/ 2147483646 h 8097"/>
              <a:gd name="T48" fmla="*/ 2147483646 w 4775"/>
              <a:gd name="T49" fmla="*/ 2147483646 h 8097"/>
              <a:gd name="T50" fmla="*/ 2147483646 w 4775"/>
              <a:gd name="T51" fmla="*/ 2147483646 h 8097"/>
              <a:gd name="T52" fmla="*/ 2147483646 w 4775"/>
              <a:gd name="T53" fmla="*/ 2147483646 h 8097"/>
              <a:gd name="T54" fmla="*/ 1747743662 w 4775"/>
              <a:gd name="T55" fmla="*/ 2147483646 h 8097"/>
              <a:gd name="T56" fmla="*/ 0 w 4775"/>
              <a:gd name="T57" fmla="*/ 2147483646 h 8097"/>
              <a:gd name="T58" fmla="*/ 1069533872 w 4775"/>
              <a:gd name="T59" fmla="*/ 2147483646 h 8097"/>
              <a:gd name="T60" fmla="*/ 2147483646 w 4775"/>
              <a:gd name="T61" fmla="*/ 2147483646 h 8097"/>
              <a:gd name="T62" fmla="*/ 2147483646 w 4775"/>
              <a:gd name="T63" fmla="*/ 2147483646 h 8097"/>
              <a:gd name="T64" fmla="*/ 2147483646 w 4775"/>
              <a:gd name="T65" fmla="*/ 2147483646 h 8097"/>
              <a:gd name="T66" fmla="*/ 2147483646 w 4775"/>
              <a:gd name="T67" fmla="*/ 2147483646 h 8097"/>
              <a:gd name="T68" fmla="*/ 2147483646 w 4775"/>
              <a:gd name="T69" fmla="*/ 2147483646 h 8097"/>
              <a:gd name="T70" fmla="*/ 2147483646 w 4775"/>
              <a:gd name="T71" fmla="*/ 2147483646 h 8097"/>
              <a:gd name="T72" fmla="*/ 2147483646 w 4775"/>
              <a:gd name="T73" fmla="*/ 2147483646 h 8097"/>
              <a:gd name="T74" fmla="*/ 2147483646 w 4775"/>
              <a:gd name="T75" fmla="*/ 2147483646 h 8097"/>
              <a:gd name="T76" fmla="*/ 2147483646 w 4775"/>
              <a:gd name="T77" fmla="*/ 2147483646 h 8097"/>
              <a:gd name="T78" fmla="*/ 2147483646 w 4775"/>
              <a:gd name="T79" fmla="*/ 2147483646 h 8097"/>
              <a:gd name="T80" fmla="*/ 2147483646 w 4775"/>
              <a:gd name="T81" fmla="*/ 2147483646 h 8097"/>
              <a:gd name="T82" fmla="*/ 2147483646 w 4775"/>
              <a:gd name="T83" fmla="*/ 2147483646 h 8097"/>
              <a:gd name="T84" fmla="*/ 2147483646 w 4775"/>
              <a:gd name="T85" fmla="*/ 2147483646 h 8097"/>
              <a:gd name="T86" fmla="*/ 2147483646 w 4775"/>
              <a:gd name="T87" fmla="*/ 0 h 8097"/>
              <a:gd name="T88" fmla="*/ 2147483646 w 4775"/>
              <a:gd name="T89" fmla="*/ 2147483646 h 8097"/>
              <a:gd name="T90" fmla="*/ 2147483646 w 4775"/>
              <a:gd name="T91" fmla="*/ 2147483646 h 8097"/>
              <a:gd name="T92" fmla="*/ 2147483646 w 4775"/>
              <a:gd name="T93" fmla="*/ 2147483646 h 8097"/>
              <a:gd name="T94" fmla="*/ 2147483646 w 4775"/>
              <a:gd name="T95" fmla="*/ 2147483646 h 8097"/>
              <a:gd name="T96" fmla="*/ 2147483646 w 4775"/>
              <a:gd name="T97" fmla="*/ 2147483646 h 8097"/>
              <a:gd name="T98" fmla="*/ 2147483646 w 4775"/>
              <a:gd name="T99" fmla="*/ 2147483646 h 8097"/>
              <a:gd name="T100" fmla="*/ 2147483646 w 4775"/>
              <a:gd name="T101" fmla="*/ 2147483646 h 8097"/>
              <a:gd name="T102" fmla="*/ 2147483646 w 4775"/>
              <a:gd name="T103" fmla="*/ 2147483646 h 8097"/>
              <a:gd name="T104" fmla="*/ 2147483646 w 4775"/>
              <a:gd name="T105" fmla="*/ 1666957581 h 8097"/>
              <a:gd name="T106" fmla="*/ 2147483646 w 4775"/>
              <a:gd name="T107" fmla="*/ 2147483646 h 8097"/>
              <a:gd name="T108" fmla="*/ 2147483646 w 4775"/>
              <a:gd name="T109" fmla="*/ 2147483646 h 8097"/>
              <a:gd name="T110" fmla="*/ 2147483646 w 4775"/>
              <a:gd name="T111" fmla="*/ 2147483646 h 8097"/>
              <a:gd name="T112" fmla="*/ 2147483646 w 4775"/>
              <a:gd name="T113" fmla="*/ 2147483646 h 8097"/>
              <a:gd name="T114" fmla="*/ 2147483646 w 4775"/>
              <a:gd name="T115" fmla="*/ 2147483646 h 8097"/>
              <a:gd name="T116" fmla="*/ 2147483646 w 4775"/>
              <a:gd name="T117" fmla="*/ 2147483646 h 8097"/>
              <a:gd name="T118" fmla="*/ 2147483646 w 4775"/>
              <a:gd name="T119" fmla="*/ 2147483646 h 8097"/>
              <a:gd name="T120" fmla="*/ 2147483646 w 4775"/>
              <a:gd name="T121" fmla="*/ 2147483646 h 80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775" h="8097">
                <a:moveTo>
                  <a:pt x="2408" y="3610"/>
                </a:moveTo>
                <a:lnTo>
                  <a:pt x="2408" y="3610"/>
                </a:lnTo>
                <a:lnTo>
                  <a:pt x="2455" y="3611"/>
                </a:lnTo>
                <a:lnTo>
                  <a:pt x="2500" y="3612"/>
                </a:lnTo>
                <a:lnTo>
                  <a:pt x="2546" y="3614"/>
                </a:lnTo>
                <a:lnTo>
                  <a:pt x="2592" y="3617"/>
                </a:lnTo>
                <a:lnTo>
                  <a:pt x="2637" y="3621"/>
                </a:lnTo>
                <a:lnTo>
                  <a:pt x="2682" y="3625"/>
                </a:lnTo>
                <a:lnTo>
                  <a:pt x="2727" y="3631"/>
                </a:lnTo>
                <a:lnTo>
                  <a:pt x="2772" y="3638"/>
                </a:lnTo>
                <a:lnTo>
                  <a:pt x="2816" y="3644"/>
                </a:lnTo>
                <a:lnTo>
                  <a:pt x="2860" y="3651"/>
                </a:lnTo>
                <a:lnTo>
                  <a:pt x="2904" y="3660"/>
                </a:lnTo>
                <a:lnTo>
                  <a:pt x="2948" y="3668"/>
                </a:lnTo>
                <a:lnTo>
                  <a:pt x="2990" y="3678"/>
                </a:lnTo>
                <a:lnTo>
                  <a:pt x="3033" y="3688"/>
                </a:lnTo>
                <a:lnTo>
                  <a:pt x="3076" y="3699"/>
                </a:lnTo>
                <a:lnTo>
                  <a:pt x="3117" y="3711"/>
                </a:lnTo>
                <a:lnTo>
                  <a:pt x="3159" y="3723"/>
                </a:lnTo>
                <a:lnTo>
                  <a:pt x="3201" y="3737"/>
                </a:lnTo>
                <a:lnTo>
                  <a:pt x="3242" y="3750"/>
                </a:lnTo>
                <a:lnTo>
                  <a:pt x="3283" y="3764"/>
                </a:lnTo>
                <a:lnTo>
                  <a:pt x="3323" y="3779"/>
                </a:lnTo>
                <a:lnTo>
                  <a:pt x="3363" y="3794"/>
                </a:lnTo>
                <a:lnTo>
                  <a:pt x="3403" y="3811"/>
                </a:lnTo>
                <a:lnTo>
                  <a:pt x="3442" y="3828"/>
                </a:lnTo>
                <a:lnTo>
                  <a:pt x="3481" y="3845"/>
                </a:lnTo>
                <a:lnTo>
                  <a:pt x="3519" y="3863"/>
                </a:lnTo>
                <a:lnTo>
                  <a:pt x="3557" y="3882"/>
                </a:lnTo>
                <a:lnTo>
                  <a:pt x="3594" y="3901"/>
                </a:lnTo>
                <a:lnTo>
                  <a:pt x="3631" y="3920"/>
                </a:lnTo>
                <a:lnTo>
                  <a:pt x="3668" y="3940"/>
                </a:lnTo>
                <a:lnTo>
                  <a:pt x="3704" y="3961"/>
                </a:lnTo>
                <a:lnTo>
                  <a:pt x="3740" y="3983"/>
                </a:lnTo>
                <a:lnTo>
                  <a:pt x="3775" y="4004"/>
                </a:lnTo>
                <a:lnTo>
                  <a:pt x="3810" y="4027"/>
                </a:lnTo>
                <a:lnTo>
                  <a:pt x="3845" y="4050"/>
                </a:lnTo>
                <a:lnTo>
                  <a:pt x="3879" y="4074"/>
                </a:lnTo>
                <a:lnTo>
                  <a:pt x="3912" y="4098"/>
                </a:lnTo>
                <a:lnTo>
                  <a:pt x="3945" y="4122"/>
                </a:lnTo>
                <a:lnTo>
                  <a:pt x="3978" y="4147"/>
                </a:lnTo>
                <a:lnTo>
                  <a:pt x="4009" y="4173"/>
                </a:lnTo>
                <a:lnTo>
                  <a:pt x="4041" y="4199"/>
                </a:lnTo>
                <a:lnTo>
                  <a:pt x="4071" y="4226"/>
                </a:lnTo>
                <a:lnTo>
                  <a:pt x="4101" y="4253"/>
                </a:lnTo>
                <a:lnTo>
                  <a:pt x="4131" y="4281"/>
                </a:lnTo>
                <a:lnTo>
                  <a:pt x="4160" y="4309"/>
                </a:lnTo>
                <a:lnTo>
                  <a:pt x="4189" y="4337"/>
                </a:lnTo>
                <a:lnTo>
                  <a:pt x="4217" y="4366"/>
                </a:lnTo>
                <a:lnTo>
                  <a:pt x="4244" y="4395"/>
                </a:lnTo>
                <a:lnTo>
                  <a:pt x="4271" y="4425"/>
                </a:lnTo>
                <a:lnTo>
                  <a:pt x="4297" y="4455"/>
                </a:lnTo>
                <a:lnTo>
                  <a:pt x="4323" y="4487"/>
                </a:lnTo>
                <a:lnTo>
                  <a:pt x="4348" y="4517"/>
                </a:lnTo>
                <a:lnTo>
                  <a:pt x="4372" y="4548"/>
                </a:lnTo>
                <a:lnTo>
                  <a:pt x="4396" y="4581"/>
                </a:lnTo>
                <a:lnTo>
                  <a:pt x="4418" y="4613"/>
                </a:lnTo>
                <a:lnTo>
                  <a:pt x="4441" y="4646"/>
                </a:lnTo>
                <a:lnTo>
                  <a:pt x="4463" y="4679"/>
                </a:lnTo>
                <a:lnTo>
                  <a:pt x="4484" y="4713"/>
                </a:lnTo>
                <a:lnTo>
                  <a:pt x="4505" y="4746"/>
                </a:lnTo>
                <a:lnTo>
                  <a:pt x="4524" y="4780"/>
                </a:lnTo>
                <a:lnTo>
                  <a:pt x="4543" y="4815"/>
                </a:lnTo>
                <a:lnTo>
                  <a:pt x="4562" y="4850"/>
                </a:lnTo>
                <a:lnTo>
                  <a:pt x="4579" y="4885"/>
                </a:lnTo>
                <a:lnTo>
                  <a:pt x="4596" y="4921"/>
                </a:lnTo>
                <a:lnTo>
                  <a:pt x="4618" y="4968"/>
                </a:lnTo>
                <a:lnTo>
                  <a:pt x="4638" y="5016"/>
                </a:lnTo>
                <a:lnTo>
                  <a:pt x="4657" y="5065"/>
                </a:lnTo>
                <a:lnTo>
                  <a:pt x="4674" y="5113"/>
                </a:lnTo>
                <a:lnTo>
                  <a:pt x="4690" y="5162"/>
                </a:lnTo>
                <a:lnTo>
                  <a:pt x="4705" y="5212"/>
                </a:lnTo>
                <a:lnTo>
                  <a:pt x="4719" y="5262"/>
                </a:lnTo>
                <a:lnTo>
                  <a:pt x="4730" y="5313"/>
                </a:lnTo>
                <a:lnTo>
                  <a:pt x="4741" y="5365"/>
                </a:lnTo>
                <a:lnTo>
                  <a:pt x="4750" y="5416"/>
                </a:lnTo>
                <a:lnTo>
                  <a:pt x="4758" y="5468"/>
                </a:lnTo>
                <a:lnTo>
                  <a:pt x="4765" y="5521"/>
                </a:lnTo>
                <a:lnTo>
                  <a:pt x="4769" y="5574"/>
                </a:lnTo>
                <a:lnTo>
                  <a:pt x="4773" y="5627"/>
                </a:lnTo>
                <a:lnTo>
                  <a:pt x="4775" y="5681"/>
                </a:lnTo>
                <a:lnTo>
                  <a:pt x="4775" y="5734"/>
                </a:lnTo>
                <a:lnTo>
                  <a:pt x="4773" y="5734"/>
                </a:lnTo>
                <a:lnTo>
                  <a:pt x="4767" y="5716"/>
                </a:lnTo>
                <a:lnTo>
                  <a:pt x="4760" y="5699"/>
                </a:lnTo>
                <a:lnTo>
                  <a:pt x="4753" y="5681"/>
                </a:lnTo>
                <a:lnTo>
                  <a:pt x="4745" y="5664"/>
                </a:lnTo>
                <a:lnTo>
                  <a:pt x="4737" y="5648"/>
                </a:lnTo>
                <a:lnTo>
                  <a:pt x="4727" y="5631"/>
                </a:lnTo>
                <a:lnTo>
                  <a:pt x="4717" y="5615"/>
                </a:lnTo>
                <a:lnTo>
                  <a:pt x="4706" y="5601"/>
                </a:lnTo>
                <a:lnTo>
                  <a:pt x="4695" y="5585"/>
                </a:lnTo>
                <a:lnTo>
                  <a:pt x="4684" y="5572"/>
                </a:lnTo>
                <a:lnTo>
                  <a:pt x="4672" y="5557"/>
                </a:lnTo>
                <a:lnTo>
                  <a:pt x="4659" y="5544"/>
                </a:lnTo>
                <a:lnTo>
                  <a:pt x="4646" y="5530"/>
                </a:lnTo>
                <a:lnTo>
                  <a:pt x="4631" y="5518"/>
                </a:lnTo>
                <a:lnTo>
                  <a:pt x="4618" y="5506"/>
                </a:lnTo>
                <a:lnTo>
                  <a:pt x="4603" y="5494"/>
                </a:lnTo>
                <a:lnTo>
                  <a:pt x="4587" y="5484"/>
                </a:lnTo>
                <a:lnTo>
                  <a:pt x="4571" y="5474"/>
                </a:lnTo>
                <a:lnTo>
                  <a:pt x="4556" y="5464"/>
                </a:lnTo>
                <a:lnTo>
                  <a:pt x="4539" y="5455"/>
                </a:lnTo>
                <a:lnTo>
                  <a:pt x="4522" y="5446"/>
                </a:lnTo>
                <a:lnTo>
                  <a:pt x="4505" y="5438"/>
                </a:lnTo>
                <a:lnTo>
                  <a:pt x="4487" y="5431"/>
                </a:lnTo>
                <a:lnTo>
                  <a:pt x="4469" y="5424"/>
                </a:lnTo>
                <a:lnTo>
                  <a:pt x="4451" y="5419"/>
                </a:lnTo>
                <a:lnTo>
                  <a:pt x="4432" y="5414"/>
                </a:lnTo>
                <a:lnTo>
                  <a:pt x="4414" y="5410"/>
                </a:lnTo>
                <a:lnTo>
                  <a:pt x="4395" y="5405"/>
                </a:lnTo>
                <a:lnTo>
                  <a:pt x="4375" y="5403"/>
                </a:lnTo>
                <a:lnTo>
                  <a:pt x="4356" y="5401"/>
                </a:lnTo>
                <a:lnTo>
                  <a:pt x="4335" y="5400"/>
                </a:lnTo>
                <a:lnTo>
                  <a:pt x="4315" y="5398"/>
                </a:lnTo>
                <a:lnTo>
                  <a:pt x="4295" y="5400"/>
                </a:lnTo>
                <a:lnTo>
                  <a:pt x="4276" y="5401"/>
                </a:lnTo>
                <a:lnTo>
                  <a:pt x="4255" y="5402"/>
                </a:lnTo>
                <a:lnTo>
                  <a:pt x="4236" y="5405"/>
                </a:lnTo>
                <a:lnTo>
                  <a:pt x="4217" y="5409"/>
                </a:lnTo>
                <a:lnTo>
                  <a:pt x="4198" y="5412"/>
                </a:lnTo>
                <a:lnTo>
                  <a:pt x="4179" y="5418"/>
                </a:lnTo>
                <a:lnTo>
                  <a:pt x="4161" y="5423"/>
                </a:lnTo>
                <a:lnTo>
                  <a:pt x="4143" y="5429"/>
                </a:lnTo>
                <a:lnTo>
                  <a:pt x="4125" y="5437"/>
                </a:lnTo>
                <a:lnTo>
                  <a:pt x="4108" y="5443"/>
                </a:lnTo>
                <a:lnTo>
                  <a:pt x="4091" y="5452"/>
                </a:lnTo>
                <a:lnTo>
                  <a:pt x="4074" y="5461"/>
                </a:lnTo>
                <a:lnTo>
                  <a:pt x="4058" y="5470"/>
                </a:lnTo>
                <a:lnTo>
                  <a:pt x="4042" y="5481"/>
                </a:lnTo>
                <a:lnTo>
                  <a:pt x="4027" y="5492"/>
                </a:lnTo>
                <a:lnTo>
                  <a:pt x="4013" y="5503"/>
                </a:lnTo>
                <a:lnTo>
                  <a:pt x="3998" y="5514"/>
                </a:lnTo>
                <a:lnTo>
                  <a:pt x="3983" y="5527"/>
                </a:lnTo>
                <a:lnTo>
                  <a:pt x="3970" y="5539"/>
                </a:lnTo>
                <a:lnTo>
                  <a:pt x="3957" y="5553"/>
                </a:lnTo>
                <a:lnTo>
                  <a:pt x="3945" y="5567"/>
                </a:lnTo>
                <a:lnTo>
                  <a:pt x="3933" y="5581"/>
                </a:lnTo>
                <a:lnTo>
                  <a:pt x="3921" y="5596"/>
                </a:lnTo>
                <a:lnTo>
                  <a:pt x="3911" y="5611"/>
                </a:lnTo>
                <a:lnTo>
                  <a:pt x="3901" y="5627"/>
                </a:lnTo>
                <a:lnTo>
                  <a:pt x="3891" y="5642"/>
                </a:lnTo>
                <a:lnTo>
                  <a:pt x="3882" y="5659"/>
                </a:lnTo>
                <a:lnTo>
                  <a:pt x="3874" y="5676"/>
                </a:lnTo>
                <a:lnTo>
                  <a:pt x="3866" y="5693"/>
                </a:lnTo>
                <a:lnTo>
                  <a:pt x="3860" y="5711"/>
                </a:lnTo>
                <a:lnTo>
                  <a:pt x="3854" y="5729"/>
                </a:lnTo>
                <a:lnTo>
                  <a:pt x="3810" y="5728"/>
                </a:lnTo>
                <a:lnTo>
                  <a:pt x="3804" y="5711"/>
                </a:lnTo>
                <a:lnTo>
                  <a:pt x="3798" y="5693"/>
                </a:lnTo>
                <a:lnTo>
                  <a:pt x="3791" y="5676"/>
                </a:lnTo>
                <a:lnTo>
                  <a:pt x="3782" y="5658"/>
                </a:lnTo>
                <a:lnTo>
                  <a:pt x="3774" y="5642"/>
                </a:lnTo>
                <a:lnTo>
                  <a:pt x="3765" y="5626"/>
                </a:lnTo>
                <a:lnTo>
                  <a:pt x="3755" y="5610"/>
                </a:lnTo>
                <a:lnTo>
                  <a:pt x="3744" y="5595"/>
                </a:lnTo>
                <a:lnTo>
                  <a:pt x="3733" y="5580"/>
                </a:lnTo>
                <a:lnTo>
                  <a:pt x="3721" y="5566"/>
                </a:lnTo>
                <a:lnTo>
                  <a:pt x="3709" y="5551"/>
                </a:lnTo>
                <a:lnTo>
                  <a:pt x="3697" y="5538"/>
                </a:lnTo>
                <a:lnTo>
                  <a:pt x="3683" y="5526"/>
                </a:lnTo>
                <a:lnTo>
                  <a:pt x="3670" y="5512"/>
                </a:lnTo>
                <a:lnTo>
                  <a:pt x="3655" y="5501"/>
                </a:lnTo>
                <a:lnTo>
                  <a:pt x="3640" y="5490"/>
                </a:lnTo>
                <a:lnTo>
                  <a:pt x="3625" y="5478"/>
                </a:lnTo>
                <a:lnTo>
                  <a:pt x="3609" y="5468"/>
                </a:lnTo>
                <a:lnTo>
                  <a:pt x="3593" y="5458"/>
                </a:lnTo>
                <a:lnTo>
                  <a:pt x="3577" y="5449"/>
                </a:lnTo>
                <a:lnTo>
                  <a:pt x="3560" y="5440"/>
                </a:lnTo>
                <a:lnTo>
                  <a:pt x="3542" y="5433"/>
                </a:lnTo>
                <a:lnTo>
                  <a:pt x="3524" y="5425"/>
                </a:lnTo>
                <a:lnTo>
                  <a:pt x="3508" y="5419"/>
                </a:lnTo>
                <a:lnTo>
                  <a:pt x="3488" y="5413"/>
                </a:lnTo>
                <a:lnTo>
                  <a:pt x="3470" y="5409"/>
                </a:lnTo>
                <a:lnTo>
                  <a:pt x="3451" y="5404"/>
                </a:lnTo>
                <a:lnTo>
                  <a:pt x="3432" y="5401"/>
                </a:lnTo>
                <a:lnTo>
                  <a:pt x="3413" y="5397"/>
                </a:lnTo>
                <a:lnTo>
                  <a:pt x="3393" y="5395"/>
                </a:lnTo>
                <a:lnTo>
                  <a:pt x="3373" y="5394"/>
                </a:lnTo>
                <a:lnTo>
                  <a:pt x="3352" y="5393"/>
                </a:lnTo>
                <a:lnTo>
                  <a:pt x="3333" y="5394"/>
                </a:lnTo>
                <a:lnTo>
                  <a:pt x="3313" y="5395"/>
                </a:lnTo>
                <a:lnTo>
                  <a:pt x="3293" y="5396"/>
                </a:lnTo>
                <a:lnTo>
                  <a:pt x="3274" y="5400"/>
                </a:lnTo>
                <a:lnTo>
                  <a:pt x="3255" y="5403"/>
                </a:lnTo>
                <a:lnTo>
                  <a:pt x="3235" y="5406"/>
                </a:lnTo>
                <a:lnTo>
                  <a:pt x="3216" y="5412"/>
                </a:lnTo>
                <a:lnTo>
                  <a:pt x="3198" y="5418"/>
                </a:lnTo>
                <a:lnTo>
                  <a:pt x="3180" y="5423"/>
                </a:lnTo>
                <a:lnTo>
                  <a:pt x="3162" y="5431"/>
                </a:lnTo>
                <a:lnTo>
                  <a:pt x="3145" y="5438"/>
                </a:lnTo>
                <a:lnTo>
                  <a:pt x="3129" y="5447"/>
                </a:lnTo>
                <a:lnTo>
                  <a:pt x="3112" y="5456"/>
                </a:lnTo>
                <a:lnTo>
                  <a:pt x="3096" y="5465"/>
                </a:lnTo>
                <a:lnTo>
                  <a:pt x="3080" y="5475"/>
                </a:lnTo>
                <a:lnTo>
                  <a:pt x="3064" y="5486"/>
                </a:lnTo>
                <a:lnTo>
                  <a:pt x="3050" y="5497"/>
                </a:lnTo>
                <a:lnTo>
                  <a:pt x="3035" y="5509"/>
                </a:lnTo>
                <a:lnTo>
                  <a:pt x="3022" y="5521"/>
                </a:lnTo>
                <a:lnTo>
                  <a:pt x="3008" y="5535"/>
                </a:lnTo>
                <a:lnTo>
                  <a:pt x="2995" y="5547"/>
                </a:lnTo>
                <a:lnTo>
                  <a:pt x="2982" y="5562"/>
                </a:lnTo>
                <a:lnTo>
                  <a:pt x="2971" y="5576"/>
                </a:lnTo>
                <a:lnTo>
                  <a:pt x="2960" y="5591"/>
                </a:lnTo>
                <a:lnTo>
                  <a:pt x="2949" y="5605"/>
                </a:lnTo>
                <a:lnTo>
                  <a:pt x="2939" y="5621"/>
                </a:lnTo>
                <a:lnTo>
                  <a:pt x="2930" y="5637"/>
                </a:lnTo>
                <a:lnTo>
                  <a:pt x="2921" y="5654"/>
                </a:lnTo>
                <a:lnTo>
                  <a:pt x="2912" y="5671"/>
                </a:lnTo>
                <a:lnTo>
                  <a:pt x="2905" y="5687"/>
                </a:lnTo>
                <a:lnTo>
                  <a:pt x="2898" y="5705"/>
                </a:lnTo>
                <a:lnTo>
                  <a:pt x="2891" y="5723"/>
                </a:lnTo>
                <a:lnTo>
                  <a:pt x="2849" y="5723"/>
                </a:lnTo>
                <a:lnTo>
                  <a:pt x="2843" y="5705"/>
                </a:lnTo>
                <a:lnTo>
                  <a:pt x="2836" y="5687"/>
                </a:lnTo>
                <a:lnTo>
                  <a:pt x="2828" y="5671"/>
                </a:lnTo>
                <a:lnTo>
                  <a:pt x="2820" y="5654"/>
                </a:lnTo>
                <a:lnTo>
                  <a:pt x="2813" y="5638"/>
                </a:lnTo>
                <a:lnTo>
                  <a:pt x="2802" y="5621"/>
                </a:lnTo>
                <a:lnTo>
                  <a:pt x="2793" y="5606"/>
                </a:lnTo>
                <a:lnTo>
                  <a:pt x="2783" y="5591"/>
                </a:lnTo>
                <a:lnTo>
                  <a:pt x="2772" y="5576"/>
                </a:lnTo>
                <a:lnTo>
                  <a:pt x="2761" y="5562"/>
                </a:lnTo>
                <a:lnTo>
                  <a:pt x="2748" y="5548"/>
                </a:lnTo>
                <a:lnTo>
                  <a:pt x="2736" y="5535"/>
                </a:lnTo>
                <a:lnTo>
                  <a:pt x="2723" y="5521"/>
                </a:lnTo>
                <a:lnTo>
                  <a:pt x="2709" y="5509"/>
                </a:lnTo>
                <a:lnTo>
                  <a:pt x="2696" y="5497"/>
                </a:lnTo>
                <a:lnTo>
                  <a:pt x="2681" y="5485"/>
                </a:lnTo>
                <a:lnTo>
                  <a:pt x="2665" y="5475"/>
                </a:lnTo>
                <a:lnTo>
                  <a:pt x="2651" y="5465"/>
                </a:lnTo>
                <a:lnTo>
                  <a:pt x="2635" y="5455"/>
                </a:lnTo>
                <a:lnTo>
                  <a:pt x="2618" y="5446"/>
                </a:lnTo>
                <a:lnTo>
                  <a:pt x="2601" y="5437"/>
                </a:lnTo>
                <a:lnTo>
                  <a:pt x="2584" y="5429"/>
                </a:lnTo>
                <a:lnTo>
                  <a:pt x="2567" y="5422"/>
                </a:lnTo>
                <a:lnTo>
                  <a:pt x="2549" y="5415"/>
                </a:lnTo>
                <a:lnTo>
                  <a:pt x="2531" y="5410"/>
                </a:lnTo>
                <a:lnTo>
                  <a:pt x="2513" y="5404"/>
                </a:lnTo>
                <a:lnTo>
                  <a:pt x="2494" y="5400"/>
                </a:lnTo>
                <a:lnTo>
                  <a:pt x="2476" y="5396"/>
                </a:lnTo>
                <a:lnTo>
                  <a:pt x="2457" y="5393"/>
                </a:lnTo>
                <a:lnTo>
                  <a:pt x="2437" y="5391"/>
                </a:lnTo>
                <a:lnTo>
                  <a:pt x="2418" y="5388"/>
                </a:lnTo>
                <a:lnTo>
                  <a:pt x="2398" y="5388"/>
                </a:lnTo>
                <a:lnTo>
                  <a:pt x="2382" y="8097"/>
                </a:lnTo>
                <a:lnTo>
                  <a:pt x="2214" y="8096"/>
                </a:lnTo>
                <a:lnTo>
                  <a:pt x="2230" y="5414"/>
                </a:lnTo>
                <a:lnTo>
                  <a:pt x="2204" y="5423"/>
                </a:lnTo>
                <a:lnTo>
                  <a:pt x="2178" y="5434"/>
                </a:lnTo>
                <a:lnTo>
                  <a:pt x="2154" y="5448"/>
                </a:lnTo>
                <a:lnTo>
                  <a:pt x="2130" y="5461"/>
                </a:lnTo>
                <a:lnTo>
                  <a:pt x="2106" y="5477"/>
                </a:lnTo>
                <a:lnTo>
                  <a:pt x="2084" y="5494"/>
                </a:lnTo>
                <a:lnTo>
                  <a:pt x="2064" y="5512"/>
                </a:lnTo>
                <a:lnTo>
                  <a:pt x="2043" y="5531"/>
                </a:lnTo>
                <a:lnTo>
                  <a:pt x="2024" y="5550"/>
                </a:lnTo>
                <a:lnTo>
                  <a:pt x="2007" y="5572"/>
                </a:lnTo>
                <a:lnTo>
                  <a:pt x="1991" y="5594"/>
                </a:lnTo>
                <a:lnTo>
                  <a:pt x="1976" y="5617"/>
                </a:lnTo>
                <a:lnTo>
                  <a:pt x="1961" y="5641"/>
                </a:lnTo>
                <a:lnTo>
                  <a:pt x="1949" y="5666"/>
                </a:lnTo>
                <a:lnTo>
                  <a:pt x="1939" y="5691"/>
                </a:lnTo>
                <a:lnTo>
                  <a:pt x="1929" y="5718"/>
                </a:lnTo>
                <a:lnTo>
                  <a:pt x="1886" y="5718"/>
                </a:lnTo>
                <a:lnTo>
                  <a:pt x="1880" y="5700"/>
                </a:lnTo>
                <a:lnTo>
                  <a:pt x="1874" y="5682"/>
                </a:lnTo>
                <a:lnTo>
                  <a:pt x="1866" y="5665"/>
                </a:lnTo>
                <a:lnTo>
                  <a:pt x="1858" y="5648"/>
                </a:lnTo>
                <a:lnTo>
                  <a:pt x="1849" y="5631"/>
                </a:lnTo>
                <a:lnTo>
                  <a:pt x="1840" y="5614"/>
                </a:lnTo>
                <a:lnTo>
                  <a:pt x="1830" y="5599"/>
                </a:lnTo>
                <a:lnTo>
                  <a:pt x="1820" y="5584"/>
                </a:lnTo>
                <a:lnTo>
                  <a:pt x="1808" y="5569"/>
                </a:lnTo>
                <a:lnTo>
                  <a:pt x="1797" y="5555"/>
                </a:lnTo>
                <a:lnTo>
                  <a:pt x="1785" y="5540"/>
                </a:lnTo>
                <a:lnTo>
                  <a:pt x="1771" y="5527"/>
                </a:lnTo>
                <a:lnTo>
                  <a:pt x="1759" y="5514"/>
                </a:lnTo>
                <a:lnTo>
                  <a:pt x="1744" y="5501"/>
                </a:lnTo>
                <a:lnTo>
                  <a:pt x="1731" y="5490"/>
                </a:lnTo>
                <a:lnTo>
                  <a:pt x="1715" y="5478"/>
                </a:lnTo>
                <a:lnTo>
                  <a:pt x="1700" y="5467"/>
                </a:lnTo>
                <a:lnTo>
                  <a:pt x="1685" y="5457"/>
                </a:lnTo>
                <a:lnTo>
                  <a:pt x="1669" y="5447"/>
                </a:lnTo>
                <a:lnTo>
                  <a:pt x="1652" y="5438"/>
                </a:lnTo>
                <a:lnTo>
                  <a:pt x="1635" y="5430"/>
                </a:lnTo>
                <a:lnTo>
                  <a:pt x="1618" y="5422"/>
                </a:lnTo>
                <a:lnTo>
                  <a:pt x="1600" y="5414"/>
                </a:lnTo>
                <a:lnTo>
                  <a:pt x="1582" y="5407"/>
                </a:lnTo>
                <a:lnTo>
                  <a:pt x="1564" y="5402"/>
                </a:lnTo>
                <a:lnTo>
                  <a:pt x="1545" y="5397"/>
                </a:lnTo>
                <a:lnTo>
                  <a:pt x="1526" y="5393"/>
                </a:lnTo>
                <a:lnTo>
                  <a:pt x="1507" y="5389"/>
                </a:lnTo>
                <a:lnTo>
                  <a:pt x="1488" y="5386"/>
                </a:lnTo>
                <a:lnTo>
                  <a:pt x="1469" y="5384"/>
                </a:lnTo>
                <a:lnTo>
                  <a:pt x="1448" y="5383"/>
                </a:lnTo>
                <a:lnTo>
                  <a:pt x="1428" y="5383"/>
                </a:lnTo>
                <a:lnTo>
                  <a:pt x="1408" y="5383"/>
                </a:lnTo>
                <a:lnTo>
                  <a:pt x="1388" y="5384"/>
                </a:lnTo>
                <a:lnTo>
                  <a:pt x="1369" y="5385"/>
                </a:lnTo>
                <a:lnTo>
                  <a:pt x="1348" y="5388"/>
                </a:lnTo>
                <a:lnTo>
                  <a:pt x="1329" y="5392"/>
                </a:lnTo>
                <a:lnTo>
                  <a:pt x="1311" y="5396"/>
                </a:lnTo>
                <a:lnTo>
                  <a:pt x="1292" y="5401"/>
                </a:lnTo>
                <a:lnTo>
                  <a:pt x="1274" y="5406"/>
                </a:lnTo>
                <a:lnTo>
                  <a:pt x="1256" y="5412"/>
                </a:lnTo>
                <a:lnTo>
                  <a:pt x="1238" y="5420"/>
                </a:lnTo>
                <a:lnTo>
                  <a:pt x="1220" y="5427"/>
                </a:lnTo>
                <a:lnTo>
                  <a:pt x="1203" y="5436"/>
                </a:lnTo>
                <a:lnTo>
                  <a:pt x="1188" y="5445"/>
                </a:lnTo>
                <a:lnTo>
                  <a:pt x="1171" y="5454"/>
                </a:lnTo>
                <a:lnTo>
                  <a:pt x="1155" y="5464"/>
                </a:lnTo>
                <a:lnTo>
                  <a:pt x="1140" y="5475"/>
                </a:lnTo>
                <a:lnTo>
                  <a:pt x="1125" y="5486"/>
                </a:lnTo>
                <a:lnTo>
                  <a:pt x="1110" y="5497"/>
                </a:lnTo>
                <a:lnTo>
                  <a:pt x="1096" y="5510"/>
                </a:lnTo>
                <a:lnTo>
                  <a:pt x="1083" y="5523"/>
                </a:lnTo>
                <a:lnTo>
                  <a:pt x="1071" y="5537"/>
                </a:lnTo>
                <a:lnTo>
                  <a:pt x="1058" y="5550"/>
                </a:lnTo>
                <a:lnTo>
                  <a:pt x="1046" y="5565"/>
                </a:lnTo>
                <a:lnTo>
                  <a:pt x="1035" y="5580"/>
                </a:lnTo>
                <a:lnTo>
                  <a:pt x="1023" y="5594"/>
                </a:lnTo>
                <a:lnTo>
                  <a:pt x="1014" y="5610"/>
                </a:lnTo>
                <a:lnTo>
                  <a:pt x="1004" y="5627"/>
                </a:lnTo>
                <a:lnTo>
                  <a:pt x="995" y="5642"/>
                </a:lnTo>
                <a:lnTo>
                  <a:pt x="987" y="5659"/>
                </a:lnTo>
                <a:lnTo>
                  <a:pt x="980" y="5676"/>
                </a:lnTo>
                <a:lnTo>
                  <a:pt x="973" y="5694"/>
                </a:lnTo>
                <a:lnTo>
                  <a:pt x="967" y="5712"/>
                </a:lnTo>
                <a:lnTo>
                  <a:pt x="923" y="5712"/>
                </a:lnTo>
                <a:lnTo>
                  <a:pt x="918" y="5694"/>
                </a:lnTo>
                <a:lnTo>
                  <a:pt x="911" y="5676"/>
                </a:lnTo>
                <a:lnTo>
                  <a:pt x="903" y="5659"/>
                </a:lnTo>
                <a:lnTo>
                  <a:pt x="895" y="5642"/>
                </a:lnTo>
                <a:lnTo>
                  <a:pt x="886" y="5626"/>
                </a:lnTo>
                <a:lnTo>
                  <a:pt x="877" y="5610"/>
                </a:lnTo>
                <a:lnTo>
                  <a:pt x="867" y="5594"/>
                </a:lnTo>
                <a:lnTo>
                  <a:pt x="857" y="5578"/>
                </a:lnTo>
                <a:lnTo>
                  <a:pt x="846" y="5564"/>
                </a:lnTo>
                <a:lnTo>
                  <a:pt x="834" y="5549"/>
                </a:lnTo>
                <a:lnTo>
                  <a:pt x="822" y="5535"/>
                </a:lnTo>
                <a:lnTo>
                  <a:pt x="810" y="5521"/>
                </a:lnTo>
                <a:lnTo>
                  <a:pt x="796" y="5509"/>
                </a:lnTo>
                <a:lnTo>
                  <a:pt x="782" y="5496"/>
                </a:lnTo>
                <a:lnTo>
                  <a:pt x="768" y="5484"/>
                </a:lnTo>
                <a:lnTo>
                  <a:pt x="753" y="5473"/>
                </a:lnTo>
                <a:lnTo>
                  <a:pt x="738" y="5461"/>
                </a:lnTo>
                <a:lnTo>
                  <a:pt x="722" y="5451"/>
                </a:lnTo>
                <a:lnTo>
                  <a:pt x="706" y="5441"/>
                </a:lnTo>
                <a:lnTo>
                  <a:pt x="689" y="5432"/>
                </a:lnTo>
                <a:lnTo>
                  <a:pt x="673" y="5424"/>
                </a:lnTo>
                <a:lnTo>
                  <a:pt x="656" y="5416"/>
                </a:lnTo>
                <a:lnTo>
                  <a:pt x="638" y="5409"/>
                </a:lnTo>
                <a:lnTo>
                  <a:pt x="620" y="5403"/>
                </a:lnTo>
                <a:lnTo>
                  <a:pt x="602" y="5396"/>
                </a:lnTo>
                <a:lnTo>
                  <a:pt x="583" y="5392"/>
                </a:lnTo>
                <a:lnTo>
                  <a:pt x="565" y="5387"/>
                </a:lnTo>
                <a:lnTo>
                  <a:pt x="545" y="5384"/>
                </a:lnTo>
                <a:lnTo>
                  <a:pt x="525" y="5380"/>
                </a:lnTo>
                <a:lnTo>
                  <a:pt x="506" y="5378"/>
                </a:lnTo>
                <a:lnTo>
                  <a:pt x="486" y="5377"/>
                </a:lnTo>
                <a:lnTo>
                  <a:pt x="466" y="5377"/>
                </a:lnTo>
                <a:lnTo>
                  <a:pt x="445" y="5377"/>
                </a:lnTo>
                <a:lnTo>
                  <a:pt x="426" y="5378"/>
                </a:lnTo>
                <a:lnTo>
                  <a:pt x="406" y="5380"/>
                </a:lnTo>
                <a:lnTo>
                  <a:pt x="387" y="5383"/>
                </a:lnTo>
                <a:lnTo>
                  <a:pt x="368" y="5386"/>
                </a:lnTo>
                <a:lnTo>
                  <a:pt x="349" y="5391"/>
                </a:lnTo>
                <a:lnTo>
                  <a:pt x="330" y="5395"/>
                </a:lnTo>
                <a:lnTo>
                  <a:pt x="312" y="5401"/>
                </a:lnTo>
                <a:lnTo>
                  <a:pt x="294" y="5407"/>
                </a:lnTo>
                <a:lnTo>
                  <a:pt x="276" y="5414"/>
                </a:lnTo>
                <a:lnTo>
                  <a:pt x="259" y="5422"/>
                </a:lnTo>
                <a:lnTo>
                  <a:pt x="242" y="5430"/>
                </a:lnTo>
                <a:lnTo>
                  <a:pt x="225" y="5439"/>
                </a:lnTo>
                <a:lnTo>
                  <a:pt x="208" y="5448"/>
                </a:lnTo>
                <a:lnTo>
                  <a:pt x="192" y="5458"/>
                </a:lnTo>
                <a:lnTo>
                  <a:pt x="178" y="5469"/>
                </a:lnTo>
                <a:lnTo>
                  <a:pt x="162" y="5481"/>
                </a:lnTo>
                <a:lnTo>
                  <a:pt x="148" y="5492"/>
                </a:lnTo>
                <a:lnTo>
                  <a:pt x="134" y="5504"/>
                </a:lnTo>
                <a:lnTo>
                  <a:pt x="120" y="5518"/>
                </a:lnTo>
                <a:lnTo>
                  <a:pt x="108" y="5531"/>
                </a:lnTo>
                <a:lnTo>
                  <a:pt x="96" y="5545"/>
                </a:lnTo>
                <a:lnTo>
                  <a:pt x="83" y="5559"/>
                </a:lnTo>
                <a:lnTo>
                  <a:pt x="72" y="5574"/>
                </a:lnTo>
                <a:lnTo>
                  <a:pt x="62" y="5588"/>
                </a:lnTo>
                <a:lnTo>
                  <a:pt x="52" y="5604"/>
                </a:lnTo>
                <a:lnTo>
                  <a:pt x="42" y="5621"/>
                </a:lnTo>
                <a:lnTo>
                  <a:pt x="33" y="5637"/>
                </a:lnTo>
                <a:lnTo>
                  <a:pt x="25" y="5654"/>
                </a:lnTo>
                <a:lnTo>
                  <a:pt x="17" y="5671"/>
                </a:lnTo>
                <a:lnTo>
                  <a:pt x="10" y="5689"/>
                </a:lnTo>
                <a:lnTo>
                  <a:pt x="4" y="5707"/>
                </a:lnTo>
                <a:lnTo>
                  <a:pt x="0" y="5707"/>
                </a:lnTo>
                <a:lnTo>
                  <a:pt x="1" y="5664"/>
                </a:lnTo>
                <a:lnTo>
                  <a:pt x="2" y="5620"/>
                </a:lnTo>
                <a:lnTo>
                  <a:pt x="6" y="5577"/>
                </a:lnTo>
                <a:lnTo>
                  <a:pt x="9" y="5536"/>
                </a:lnTo>
                <a:lnTo>
                  <a:pt x="13" y="5493"/>
                </a:lnTo>
                <a:lnTo>
                  <a:pt x="19" y="5451"/>
                </a:lnTo>
                <a:lnTo>
                  <a:pt x="25" y="5410"/>
                </a:lnTo>
                <a:lnTo>
                  <a:pt x="33" y="5368"/>
                </a:lnTo>
                <a:lnTo>
                  <a:pt x="40" y="5327"/>
                </a:lnTo>
                <a:lnTo>
                  <a:pt x="49" y="5286"/>
                </a:lnTo>
                <a:lnTo>
                  <a:pt x="60" y="5246"/>
                </a:lnTo>
                <a:lnTo>
                  <a:pt x="71" y="5205"/>
                </a:lnTo>
                <a:lnTo>
                  <a:pt x="82" y="5166"/>
                </a:lnTo>
                <a:lnTo>
                  <a:pt x="96" y="5125"/>
                </a:lnTo>
                <a:lnTo>
                  <a:pt x="109" y="5086"/>
                </a:lnTo>
                <a:lnTo>
                  <a:pt x="123" y="5048"/>
                </a:lnTo>
                <a:lnTo>
                  <a:pt x="137" y="5011"/>
                </a:lnTo>
                <a:lnTo>
                  <a:pt x="153" y="4973"/>
                </a:lnTo>
                <a:lnTo>
                  <a:pt x="169" y="4936"/>
                </a:lnTo>
                <a:lnTo>
                  <a:pt x="186" y="4900"/>
                </a:lnTo>
                <a:lnTo>
                  <a:pt x="204" y="4864"/>
                </a:lnTo>
                <a:lnTo>
                  <a:pt x="222" y="4828"/>
                </a:lnTo>
                <a:lnTo>
                  <a:pt x="241" y="4794"/>
                </a:lnTo>
                <a:lnTo>
                  <a:pt x="260" y="4759"/>
                </a:lnTo>
                <a:lnTo>
                  <a:pt x="281" y="4724"/>
                </a:lnTo>
                <a:lnTo>
                  <a:pt x="301" y="4690"/>
                </a:lnTo>
                <a:lnTo>
                  <a:pt x="324" y="4656"/>
                </a:lnTo>
                <a:lnTo>
                  <a:pt x="346" y="4623"/>
                </a:lnTo>
                <a:lnTo>
                  <a:pt x="369" y="4590"/>
                </a:lnTo>
                <a:lnTo>
                  <a:pt x="392" y="4557"/>
                </a:lnTo>
                <a:lnTo>
                  <a:pt x="417" y="4526"/>
                </a:lnTo>
                <a:lnTo>
                  <a:pt x="442" y="4493"/>
                </a:lnTo>
                <a:lnTo>
                  <a:pt x="468" y="4463"/>
                </a:lnTo>
                <a:lnTo>
                  <a:pt x="495" y="4431"/>
                </a:lnTo>
                <a:lnTo>
                  <a:pt x="522" y="4401"/>
                </a:lnTo>
                <a:lnTo>
                  <a:pt x="549" y="4372"/>
                </a:lnTo>
                <a:lnTo>
                  <a:pt x="577" y="4342"/>
                </a:lnTo>
                <a:lnTo>
                  <a:pt x="606" y="4313"/>
                </a:lnTo>
                <a:lnTo>
                  <a:pt x="635" y="4284"/>
                </a:lnTo>
                <a:lnTo>
                  <a:pt x="666" y="4256"/>
                </a:lnTo>
                <a:lnTo>
                  <a:pt x="696" y="4229"/>
                </a:lnTo>
                <a:lnTo>
                  <a:pt x="726" y="4202"/>
                </a:lnTo>
                <a:lnTo>
                  <a:pt x="758" y="4175"/>
                </a:lnTo>
                <a:lnTo>
                  <a:pt x="791" y="4149"/>
                </a:lnTo>
                <a:lnTo>
                  <a:pt x="823" y="4123"/>
                </a:lnTo>
                <a:lnTo>
                  <a:pt x="857" y="4099"/>
                </a:lnTo>
                <a:lnTo>
                  <a:pt x="891" y="4074"/>
                </a:lnTo>
                <a:lnTo>
                  <a:pt x="924" y="4050"/>
                </a:lnTo>
                <a:lnTo>
                  <a:pt x="959" y="4027"/>
                </a:lnTo>
                <a:lnTo>
                  <a:pt x="994" y="4004"/>
                </a:lnTo>
                <a:lnTo>
                  <a:pt x="1030" y="3982"/>
                </a:lnTo>
                <a:lnTo>
                  <a:pt x="1066" y="3960"/>
                </a:lnTo>
                <a:lnTo>
                  <a:pt x="1103" y="3939"/>
                </a:lnTo>
                <a:lnTo>
                  <a:pt x="1140" y="3919"/>
                </a:lnTo>
                <a:lnTo>
                  <a:pt x="1179" y="3899"/>
                </a:lnTo>
                <a:lnTo>
                  <a:pt x="1216" y="3879"/>
                </a:lnTo>
                <a:lnTo>
                  <a:pt x="1255" y="3860"/>
                </a:lnTo>
                <a:lnTo>
                  <a:pt x="1293" y="3842"/>
                </a:lnTo>
                <a:lnTo>
                  <a:pt x="1333" y="3825"/>
                </a:lnTo>
                <a:lnTo>
                  <a:pt x="1372" y="3809"/>
                </a:lnTo>
                <a:lnTo>
                  <a:pt x="1412" y="3792"/>
                </a:lnTo>
                <a:lnTo>
                  <a:pt x="1453" y="3776"/>
                </a:lnTo>
                <a:lnTo>
                  <a:pt x="1495" y="3761"/>
                </a:lnTo>
                <a:lnTo>
                  <a:pt x="1535" y="3747"/>
                </a:lnTo>
                <a:lnTo>
                  <a:pt x="1577" y="3733"/>
                </a:lnTo>
                <a:lnTo>
                  <a:pt x="1619" y="3721"/>
                </a:lnTo>
                <a:lnTo>
                  <a:pt x="1661" y="3708"/>
                </a:lnTo>
                <a:lnTo>
                  <a:pt x="1704" y="3696"/>
                </a:lnTo>
                <a:lnTo>
                  <a:pt x="1748" y="3686"/>
                </a:lnTo>
                <a:lnTo>
                  <a:pt x="1790" y="3675"/>
                </a:lnTo>
                <a:lnTo>
                  <a:pt x="1834" y="3666"/>
                </a:lnTo>
                <a:lnTo>
                  <a:pt x="1878" y="3657"/>
                </a:lnTo>
                <a:lnTo>
                  <a:pt x="1923" y="3649"/>
                </a:lnTo>
                <a:lnTo>
                  <a:pt x="1967" y="3641"/>
                </a:lnTo>
                <a:lnTo>
                  <a:pt x="2012" y="3635"/>
                </a:lnTo>
                <a:lnTo>
                  <a:pt x="2058" y="3629"/>
                </a:lnTo>
                <a:lnTo>
                  <a:pt x="2103" y="3624"/>
                </a:lnTo>
                <a:lnTo>
                  <a:pt x="2149" y="3620"/>
                </a:lnTo>
                <a:lnTo>
                  <a:pt x="2194" y="3616"/>
                </a:lnTo>
                <a:lnTo>
                  <a:pt x="2241" y="3613"/>
                </a:lnTo>
                <a:lnTo>
                  <a:pt x="2242" y="3256"/>
                </a:lnTo>
                <a:lnTo>
                  <a:pt x="2410" y="3258"/>
                </a:lnTo>
                <a:lnTo>
                  <a:pt x="2408" y="3610"/>
                </a:lnTo>
                <a:close/>
                <a:moveTo>
                  <a:pt x="743" y="0"/>
                </a:moveTo>
                <a:lnTo>
                  <a:pt x="743" y="0"/>
                </a:lnTo>
                <a:lnTo>
                  <a:pt x="756" y="45"/>
                </a:lnTo>
                <a:lnTo>
                  <a:pt x="768" y="88"/>
                </a:lnTo>
                <a:lnTo>
                  <a:pt x="782" y="131"/>
                </a:lnTo>
                <a:lnTo>
                  <a:pt x="797" y="171"/>
                </a:lnTo>
                <a:lnTo>
                  <a:pt x="813" y="210"/>
                </a:lnTo>
                <a:lnTo>
                  <a:pt x="830" y="249"/>
                </a:lnTo>
                <a:lnTo>
                  <a:pt x="847" y="286"/>
                </a:lnTo>
                <a:lnTo>
                  <a:pt x="865" y="322"/>
                </a:lnTo>
                <a:lnTo>
                  <a:pt x="884" y="357"/>
                </a:lnTo>
                <a:lnTo>
                  <a:pt x="903" y="390"/>
                </a:lnTo>
                <a:lnTo>
                  <a:pt x="922" y="423"/>
                </a:lnTo>
                <a:lnTo>
                  <a:pt x="941" y="456"/>
                </a:lnTo>
                <a:lnTo>
                  <a:pt x="981" y="516"/>
                </a:lnTo>
                <a:lnTo>
                  <a:pt x="1020" y="575"/>
                </a:lnTo>
                <a:lnTo>
                  <a:pt x="1057" y="630"/>
                </a:lnTo>
                <a:lnTo>
                  <a:pt x="1092" y="683"/>
                </a:lnTo>
                <a:lnTo>
                  <a:pt x="1125" y="733"/>
                </a:lnTo>
                <a:lnTo>
                  <a:pt x="1139" y="758"/>
                </a:lnTo>
                <a:lnTo>
                  <a:pt x="1153" y="783"/>
                </a:lnTo>
                <a:lnTo>
                  <a:pt x="1165" y="806"/>
                </a:lnTo>
                <a:lnTo>
                  <a:pt x="1176" y="830"/>
                </a:lnTo>
                <a:lnTo>
                  <a:pt x="1185" y="854"/>
                </a:lnTo>
                <a:lnTo>
                  <a:pt x="1193" y="877"/>
                </a:lnTo>
                <a:lnTo>
                  <a:pt x="1200" y="900"/>
                </a:lnTo>
                <a:lnTo>
                  <a:pt x="1204" y="922"/>
                </a:lnTo>
                <a:lnTo>
                  <a:pt x="1208" y="945"/>
                </a:lnTo>
                <a:lnTo>
                  <a:pt x="1209" y="968"/>
                </a:lnTo>
                <a:lnTo>
                  <a:pt x="1208" y="991"/>
                </a:lnTo>
                <a:lnTo>
                  <a:pt x="1207" y="1013"/>
                </a:lnTo>
                <a:lnTo>
                  <a:pt x="1204" y="1036"/>
                </a:lnTo>
                <a:lnTo>
                  <a:pt x="1202" y="1057"/>
                </a:lnTo>
                <a:lnTo>
                  <a:pt x="1199" y="1080"/>
                </a:lnTo>
                <a:lnTo>
                  <a:pt x="1194" y="1102"/>
                </a:lnTo>
                <a:lnTo>
                  <a:pt x="1190" y="1123"/>
                </a:lnTo>
                <a:lnTo>
                  <a:pt x="1183" y="1145"/>
                </a:lnTo>
                <a:lnTo>
                  <a:pt x="1176" y="1166"/>
                </a:lnTo>
                <a:lnTo>
                  <a:pt x="1170" y="1186"/>
                </a:lnTo>
                <a:lnTo>
                  <a:pt x="1161" y="1207"/>
                </a:lnTo>
                <a:lnTo>
                  <a:pt x="1152" y="1226"/>
                </a:lnTo>
                <a:lnTo>
                  <a:pt x="1140" y="1245"/>
                </a:lnTo>
                <a:lnTo>
                  <a:pt x="1129" y="1264"/>
                </a:lnTo>
                <a:lnTo>
                  <a:pt x="1117" y="1282"/>
                </a:lnTo>
                <a:lnTo>
                  <a:pt x="1103" y="1299"/>
                </a:lnTo>
                <a:lnTo>
                  <a:pt x="1090" y="1316"/>
                </a:lnTo>
                <a:lnTo>
                  <a:pt x="1074" y="1331"/>
                </a:lnTo>
                <a:lnTo>
                  <a:pt x="1057" y="1346"/>
                </a:lnTo>
                <a:lnTo>
                  <a:pt x="1040" y="1360"/>
                </a:lnTo>
                <a:lnTo>
                  <a:pt x="1021" y="1373"/>
                </a:lnTo>
                <a:lnTo>
                  <a:pt x="1001" y="1385"/>
                </a:lnTo>
                <a:lnTo>
                  <a:pt x="981" y="1397"/>
                </a:lnTo>
                <a:lnTo>
                  <a:pt x="958" y="1407"/>
                </a:lnTo>
                <a:lnTo>
                  <a:pt x="935" y="1417"/>
                </a:lnTo>
                <a:lnTo>
                  <a:pt x="910" y="1425"/>
                </a:lnTo>
                <a:lnTo>
                  <a:pt x="884" y="1432"/>
                </a:lnTo>
                <a:lnTo>
                  <a:pt x="857" y="1437"/>
                </a:lnTo>
                <a:lnTo>
                  <a:pt x="829" y="1442"/>
                </a:lnTo>
                <a:lnTo>
                  <a:pt x="798" y="1445"/>
                </a:lnTo>
                <a:lnTo>
                  <a:pt x="768" y="1447"/>
                </a:lnTo>
                <a:lnTo>
                  <a:pt x="735" y="1447"/>
                </a:lnTo>
                <a:lnTo>
                  <a:pt x="703" y="1446"/>
                </a:lnTo>
                <a:lnTo>
                  <a:pt x="673" y="1444"/>
                </a:lnTo>
                <a:lnTo>
                  <a:pt x="642" y="1441"/>
                </a:lnTo>
                <a:lnTo>
                  <a:pt x="614" y="1436"/>
                </a:lnTo>
                <a:lnTo>
                  <a:pt x="587" y="1429"/>
                </a:lnTo>
                <a:lnTo>
                  <a:pt x="561" y="1423"/>
                </a:lnTo>
                <a:lnTo>
                  <a:pt x="536" y="1414"/>
                </a:lnTo>
                <a:lnTo>
                  <a:pt x="514" y="1405"/>
                </a:lnTo>
                <a:lnTo>
                  <a:pt x="491" y="1394"/>
                </a:lnTo>
                <a:lnTo>
                  <a:pt x="470" y="1382"/>
                </a:lnTo>
                <a:lnTo>
                  <a:pt x="451" y="1370"/>
                </a:lnTo>
                <a:lnTo>
                  <a:pt x="432" y="1356"/>
                </a:lnTo>
                <a:lnTo>
                  <a:pt x="415" y="1343"/>
                </a:lnTo>
                <a:lnTo>
                  <a:pt x="398" y="1327"/>
                </a:lnTo>
                <a:lnTo>
                  <a:pt x="383" y="1311"/>
                </a:lnTo>
                <a:lnTo>
                  <a:pt x="369" y="1294"/>
                </a:lnTo>
                <a:lnTo>
                  <a:pt x="355" y="1277"/>
                </a:lnTo>
                <a:lnTo>
                  <a:pt x="344" y="1260"/>
                </a:lnTo>
                <a:lnTo>
                  <a:pt x="333" y="1240"/>
                </a:lnTo>
                <a:lnTo>
                  <a:pt x="323" y="1221"/>
                </a:lnTo>
                <a:lnTo>
                  <a:pt x="313" y="1201"/>
                </a:lnTo>
                <a:lnTo>
                  <a:pt x="305" y="1181"/>
                </a:lnTo>
                <a:lnTo>
                  <a:pt x="297" y="1161"/>
                </a:lnTo>
                <a:lnTo>
                  <a:pt x="291" y="1139"/>
                </a:lnTo>
                <a:lnTo>
                  <a:pt x="286" y="1118"/>
                </a:lnTo>
                <a:lnTo>
                  <a:pt x="280" y="1096"/>
                </a:lnTo>
                <a:lnTo>
                  <a:pt x="277" y="1074"/>
                </a:lnTo>
                <a:lnTo>
                  <a:pt x="273" y="1053"/>
                </a:lnTo>
                <a:lnTo>
                  <a:pt x="271" y="1030"/>
                </a:lnTo>
                <a:lnTo>
                  <a:pt x="269" y="1008"/>
                </a:lnTo>
                <a:lnTo>
                  <a:pt x="268" y="985"/>
                </a:lnTo>
                <a:lnTo>
                  <a:pt x="268" y="963"/>
                </a:lnTo>
                <a:lnTo>
                  <a:pt x="269" y="940"/>
                </a:lnTo>
                <a:lnTo>
                  <a:pt x="272" y="917"/>
                </a:lnTo>
                <a:lnTo>
                  <a:pt x="277" y="894"/>
                </a:lnTo>
                <a:lnTo>
                  <a:pt x="283" y="872"/>
                </a:lnTo>
                <a:lnTo>
                  <a:pt x="292" y="848"/>
                </a:lnTo>
                <a:lnTo>
                  <a:pt x="303" y="825"/>
                </a:lnTo>
                <a:lnTo>
                  <a:pt x="314" y="802"/>
                </a:lnTo>
                <a:lnTo>
                  <a:pt x="326" y="778"/>
                </a:lnTo>
                <a:lnTo>
                  <a:pt x="340" y="754"/>
                </a:lnTo>
                <a:lnTo>
                  <a:pt x="354" y="730"/>
                </a:lnTo>
                <a:lnTo>
                  <a:pt x="387" y="679"/>
                </a:lnTo>
                <a:lnTo>
                  <a:pt x="423" y="626"/>
                </a:lnTo>
                <a:lnTo>
                  <a:pt x="461" y="571"/>
                </a:lnTo>
                <a:lnTo>
                  <a:pt x="500" y="514"/>
                </a:lnTo>
                <a:lnTo>
                  <a:pt x="541" y="453"/>
                </a:lnTo>
                <a:lnTo>
                  <a:pt x="561" y="421"/>
                </a:lnTo>
                <a:lnTo>
                  <a:pt x="580" y="388"/>
                </a:lnTo>
                <a:lnTo>
                  <a:pt x="599" y="354"/>
                </a:lnTo>
                <a:lnTo>
                  <a:pt x="619" y="321"/>
                </a:lnTo>
                <a:lnTo>
                  <a:pt x="638" y="285"/>
                </a:lnTo>
                <a:lnTo>
                  <a:pt x="656" y="248"/>
                </a:lnTo>
                <a:lnTo>
                  <a:pt x="673" y="209"/>
                </a:lnTo>
                <a:lnTo>
                  <a:pt x="689" y="170"/>
                </a:lnTo>
                <a:lnTo>
                  <a:pt x="704" y="129"/>
                </a:lnTo>
                <a:lnTo>
                  <a:pt x="719" y="88"/>
                </a:lnTo>
                <a:lnTo>
                  <a:pt x="732" y="45"/>
                </a:lnTo>
                <a:lnTo>
                  <a:pt x="743" y="0"/>
                </a:lnTo>
                <a:close/>
                <a:moveTo>
                  <a:pt x="2257" y="1166"/>
                </a:moveTo>
                <a:lnTo>
                  <a:pt x="2257" y="1166"/>
                </a:lnTo>
                <a:lnTo>
                  <a:pt x="2268" y="1211"/>
                </a:lnTo>
                <a:lnTo>
                  <a:pt x="2281" y="1255"/>
                </a:lnTo>
                <a:lnTo>
                  <a:pt x="2294" y="1297"/>
                </a:lnTo>
                <a:lnTo>
                  <a:pt x="2310" y="1337"/>
                </a:lnTo>
                <a:lnTo>
                  <a:pt x="2326" y="1376"/>
                </a:lnTo>
                <a:lnTo>
                  <a:pt x="2343" y="1415"/>
                </a:lnTo>
                <a:lnTo>
                  <a:pt x="2359" y="1452"/>
                </a:lnTo>
                <a:lnTo>
                  <a:pt x="2377" y="1488"/>
                </a:lnTo>
                <a:lnTo>
                  <a:pt x="2396" y="1523"/>
                </a:lnTo>
                <a:lnTo>
                  <a:pt x="2416" y="1556"/>
                </a:lnTo>
                <a:lnTo>
                  <a:pt x="2435" y="1589"/>
                </a:lnTo>
                <a:lnTo>
                  <a:pt x="2454" y="1622"/>
                </a:lnTo>
                <a:lnTo>
                  <a:pt x="2493" y="1682"/>
                </a:lnTo>
                <a:lnTo>
                  <a:pt x="2533" y="1741"/>
                </a:lnTo>
                <a:lnTo>
                  <a:pt x="2570" y="1796"/>
                </a:lnTo>
                <a:lnTo>
                  <a:pt x="2606" y="1849"/>
                </a:lnTo>
                <a:lnTo>
                  <a:pt x="2637" y="1900"/>
                </a:lnTo>
                <a:lnTo>
                  <a:pt x="2652" y="1925"/>
                </a:lnTo>
                <a:lnTo>
                  <a:pt x="2665" y="1949"/>
                </a:lnTo>
                <a:lnTo>
                  <a:pt x="2678" y="1972"/>
                </a:lnTo>
                <a:lnTo>
                  <a:pt x="2689" y="1996"/>
                </a:lnTo>
                <a:lnTo>
                  <a:pt x="2698" y="2020"/>
                </a:lnTo>
                <a:lnTo>
                  <a:pt x="2707" y="2043"/>
                </a:lnTo>
                <a:lnTo>
                  <a:pt x="2713" y="2066"/>
                </a:lnTo>
                <a:lnTo>
                  <a:pt x="2718" y="2088"/>
                </a:lnTo>
                <a:lnTo>
                  <a:pt x="2720" y="2112"/>
                </a:lnTo>
                <a:lnTo>
                  <a:pt x="2721" y="2134"/>
                </a:lnTo>
                <a:lnTo>
                  <a:pt x="2720" y="2157"/>
                </a:lnTo>
                <a:lnTo>
                  <a:pt x="2719" y="2179"/>
                </a:lnTo>
                <a:lnTo>
                  <a:pt x="2718" y="2202"/>
                </a:lnTo>
                <a:lnTo>
                  <a:pt x="2715" y="2224"/>
                </a:lnTo>
                <a:lnTo>
                  <a:pt x="2711" y="2246"/>
                </a:lnTo>
                <a:lnTo>
                  <a:pt x="2707" y="2268"/>
                </a:lnTo>
                <a:lnTo>
                  <a:pt x="2702" y="2289"/>
                </a:lnTo>
                <a:lnTo>
                  <a:pt x="2697" y="2311"/>
                </a:lnTo>
                <a:lnTo>
                  <a:pt x="2690" y="2332"/>
                </a:lnTo>
                <a:lnTo>
                  <a:pt x="2682" y="2352"/>
                </a:lnTo>
                <a:lnTo>
                  <a:pt x="2673" y="2373"/>
                </a:lnTo>
                <a:lnTo>
                  <a:pt x="2664" y="2392"/>
                </a:lnTo>
                <a:lnTo>
                  <a:pt x="2654" y="2411"/>
                </a:lnTo>
                <a:lnTo>
                  <a:pt x="2643" y="2430"/>
                </a:lnTo>
                <a:lnTo>
                  <a:pt x="2630" y="2448"/>
                </a:lnTo>
                <a:lnTo>
                  <a:pt x="2617" y="2465"/>
                </a:lnTo>
                <a:lnTo>
                  <a:pt x="2602" y="2482"/>
                </a:lnTo>
                <a:lnTo>
                  <a:pt x="2587" y="2497"/>
                </a:lnTo>
                <a:lnTo>
                  <a:pt x="2570" y="2512"/>
                </a:lnTo>
                <a:lnTo>
                  <a:pt x="2553" y="2527"/>
                </a:lnTo>
                <a:lnTo>
                  <a:pt x="2534" y="2539"/>
                </a:lnTo>
                <a:lnTo>
                  <a:pt x="2513" y="2551"/>
                </a:lnTo>
                <a:lnTo>
                  <a:pt x="2493" y="2563"/>
                </a:lnTo>
                <a:lnTo>
                  <a:pt x="2471" y="2573"/>
                </a:lnTo>
                <a:lnTo>
                  <a:pt x="2447" y="2583"/>
                </a:lnTo>
                <a:lnTo>
                  <a:pt x="2422" y="2591"/>
                </a:lnTo>
                <a:lnTo>
                  <a:pt x="2396" y="2598"/>
                </a:lnTo>
                <a:lnTo>
                  <a:pt x="2370" y="2603"/>
                </a:lnTo>
                <a:lnTo>
                  <a:pt x="2341" y="2608"/>
                </a:lnTo>
                <a:lnTo>
                  <a:pt x="2312" y="2611"/>
                </a:lnTo>
                <a:lnTo>
                  <a:pt x="2281" y="2613"/>
                </a:lnTo>
                <a:lnTo>
                  <a:pt x="2248" y="2613"/>
                </a:lnTo>
                <a:lnTo>
                  <a:pt x="2215" y="2612"/>
                </a:lnTo>
                <a:lnTo>
                  <a:pt x="2185" y="2610"/>
                </a:lnTo>
                <a:lnTo>
                  <a:pt x="2155" y="2607"/>
                </a:lnTo>
                <a:lnTo>
                  <a:pt x="2127" y="2602"/>
                </a:lnTo>
                <a:lnTo>
                  <a:pt x="2100" y="2595"/>
                </a:lnTo>
                <a:lnTo>
                  <a:pt x="2074" y="2589"/>
                </a:lnTo>
                <a:lnTo>
                  <a:pt x="2049" y="2581"/>
                </a:lnTo>
                <a:lnTo>
                  <a:pt x="2027" y="2571"/>
                </a:lnTo>
                <a:lnTo>
                  <a:pt x="2004" y="2560"/>
                </a:lnTo>
                <a:lnTo>
                  <a:pt x="1984" y="2548"/>
                </a:lnTo>
                <a:lnTo>
                  <a:pt x="1964" y="2536"/>
                </a:lnTo>
                <a:lnTo>
                  <a:pt x="1944" y="2522"/>
                </a:lnTo>
                <a:lnTo>
                  <a:pt x="1928" y="2509"/>
                </a:lnTo>
                <a:lnTo>
                  <a:pt x="1911" y="2493"/>
                </a:lnTo>
                <a:lnTo>
                  <a:pt x="1896" y="2477"/>
                </a:lnTo>
                <a:lnTo>
                  <a:pt x="1881" y="2460"/>
                </a:lnTo>
                <a:lnTo>
                  <a:pt x="1869" y="2444"/>
                </a:lnTo>
                <a:lnTo>
                  <a:pt x="1857" y="2426"/>
                </a:lnTo>
                <a:lnTo>
                  <a:pt x="1845" y="2406"/>
                </a:lnTo>
                <a:lnTo>
                  <a:pt x="1835" y="2387"/>
                </a:lnTo>
                <a:lnTo>
                  <a:pt x="1826" y="2367"/>
                </a:lnTo>
                <a:lnTo>
                  <a:pt x="1817" y="2348"/>
                </a:lnTo>
                <a:lnTo>
                  <a:pt x="1811" y="2327"/>
                </a:lnTo>
                <a:lnTo>
                  <a:pt x="1804" y="2305"/>
                </a:lnTo>
                <a:lnTo>
                  <a:pt x="1798" y="2284"/>
                </a:lnTo>
                <a:lnTo>
                  <a:pt x="1793" y="2262"/>
                </a:lnTo>
                <a:lnTo>
                  <a:pt x="1789" y="2241"/>
                </a:lnTo>
                <a:lnTo>
                  <a:pt x="1786" y="2219"/>
                </a:lnTo>
                <a:lnTo>
                  <a:pt x="1784" y="2196"/>
                </a:lnTo>
                <a:lnTo>
                  <a:pt x="1781" y="2174"/>
                </a:lnTo>
                <a:lnTo>
                  <a:pt x="1781" y="2151"/>
                </a:lnTo>
                <a:lnTo>
                  <a:pt x="1780" y="2129"/>
                </a:lnTo>
                <a:lnTo>
                  <a:pt x="1781" y="2106"/>
                </a:lnTo>
                <a:lnTo>
                  <a:pt x="1785" y="2084"/>
                </a:lnTo>
                <a:lnTo>
                  <a:pt x="1790" y="2060"/>
                </a:lnTo>
                <a:lnTo>
                  <a:pt x="1797" y="2038"/>
                </a:lnTo>
                <a:lnTo>
                  <a:pt x="1805" y="2015"/>
                </a:lnTo>
                <a:lnTo>
                  <a:pt x="1815" y="1991"/>
                </a:lnTo>
                <a:lnTo>
                  <a:pt x="1826" y="1968"/>
                </a:lnTo>
                <a:lnTo>
                  <a:pt x="1839" y="1944"/>
                </a:lnTo>
                <a:lnTo>
                  <a:pt x="1852" y="1920"/>
                </a:lnTo>
                <a:lnTo>
                  <a:pt x="1868" y="1896"/>
                </a:lnTo>
                <a:lnTo>
                  <a:pt x="1901" y="1845"/>
                </a:lnTo>
                <a:lnTo>
                  <a:pt x="1937" y="1792"/>
                </a:lnTo>
                <a:lnTo>
                  <a:pt x="1974" y="1737"/>
                </a:lnTo>
                <a:lnTo>
                  <a:pt x="2013" y="1680"/>
                </a:lnTo>
                <a:lnTo>
                  <a:pt x="2053" y="1619"/>
                </a:lnTo>
                <a:lnTo>
                  <a:pt x="2074" y="1587"/>
                </a:lnTo>
                <a:lnTo>
                  <a:pt x="2093" y="1554"/>
                </a:lnTo>
                <a:lnTo>
                  <a:pt x="2113" y="1520"/>
                </a:lnTo>
                <a:lnTo>
                  <a:pt x="2131" y="1487"/>
                </a:lnTo>
                <a:lnTo>
                  <a:pt x="2150" y="1451"/>
                </a:lnTo>
                <a:lnTo>
                  <a:pt x="2168" y="1414"/>
                </a:lnTo>
                <a:lnTo>
                  <a:pt x="2185" y="1375"/>
                </a:lnTo>
                <a:lnTo>
                  <a:pt x="2202" y="1336"/>
                </a:lnTo>
                <a:lnTo>
                  <a:pt x="2217" y="1295"/>
                </a:lnTo>
                <a:lnTo>
                  <a:pt x="2231" y="1254"/>
                </a:lnTo>
                <a:lnTo>
                  <a:pt x="2245" y="1211"/>
                </a:lnTo>
                <a:lnTo>
                  <a:pt x="2257" y="1166"/>
                </a:lnTo>
                <a:close/>
                <a:moveTo>
                  <a:pt x="4071" y="128"/>
                </a:moveTo>
                <a:lnTo>
                  <a:pt x="4071" y="128"/>
                </a:lnTo>
                <a:lnTo>
                  <a:pt x="4083" y="172"/>
                </a:lnTo>
                <a:lnTo>
                  <a:pt x="4096" y="216"/>
                </a:lnTo>
                <a:lnTo>
                  <a:pt x="4109" y="258"/>
                </a:lnTo>
                <a:lnTo>
                  <a:pt x="4125" y="298"/>
                </a:lnTo>
                <a:lnTo>
                  <a:pt x="4141" y="337"/>
                </a:lnTo>
                <a:lnTo>
                  <a:pt x="4158" y="376"/>
                </a:lnTo>
                <a:lnTo>
                  <a:pt x="4174" y="413"/>
                </a:lnTo>
                <a:lnTo>
                  <a:pt x="4192" y="449"/>
                </a:lnTo>
                <a:lnTo>
                  <a:pt x="4212" y="484"/>
                </a:lnTo>
                <a:lnTo>
                  <a:pt x="4231" y="519"/>
                </a:lnTo>
                <a:lnTo>
                  <a:pt x="4250" y="551"/>
                </a:lnTo>
                <a:lnTo>
                  <a:pt x="4269" y="583"/>
                </a:lnTo>
                <a:lnTo>
                  <a:pt x="4308" y="644"/>
                </a:lnTo>
                <a:lnTo>
                  <a:pt x="4348" y="703"/>
                </a:lnTo>
                <a:lnTo>
                  <a:pt x="4385" y="758"/>
                </a:lnTo>
                <a:lnTo>
                  <a:pt x="4420" y="811"/>
                </a:lnTo>
                <a:lnTo>
                  <a:pt x="4452" y="861"/>
                </a:lnTo>
                <a:lnTo>
                  <a:pt x="4467" y="886"/>
                </a:lnTo>
                <a:lnTo>
                  <a:pt x="4480" y="911"/>
                </a:lnTo>
                <a:lnTo>
                  <a:pt x="4493" y="935"/>
                </a:lnTo>
                <a:lnTo>
                  <a:pt x="4504" y="958"/>
                </a:lnTo>
                <a:lnTo>
                  <a:pt x="4513" y="982"/>
                </a:lnTo>
                <a:lnTo>
                  <a:pt x="4521" y="1004"/>
                </a:lnTo>
                <a:lnTo>
                  <a:pt x="4528" y="1028"/>
                </a:lnTo>
                <a:lnTo>
                  <a:pt x="4532" y="1050"/>
                </a:lnTo>
                <a:lnTo>
                  <a:pt x="4535" y="1073"/>
                </a:lnTo>
                <a:lnTo>
                  <a:pt x="4537" y="1095"/>
                </a:lnTo>
                <a:lnTo>
                  <a:pt x="4535" y="1118"/>
                </a:lnTo>
                <a:lnTo>
                  <a:pt x="4534" y="1140"/>
                </a:lnTo>
                <a:lnTo>
                  <a:pt x="4532" y="1163"/>
                </a:lnTo>
                <a:lnTo>
                  <a:pt x="4530" y="1185"/>
                </a:lnTo>
                <a:lnTo>
                  <a:pt x="4526" y="1208"/>
                </a:lnTo>
                <a:lnTo>
                  <a:pt x="4522" y="1229"/>
                </a:lnTo>
                <a:lnTo>
                  <a:pt x="4517" y="1252"/>
                </a:lnTo>
                <a:lnTo>
                  <a:pt x="4511" y="1273"/>
                </a:lnTo>
                <a:lnTo>
                  <a:pt x="4504" y="1293"/>
                </a:lnTo>
                <a:lnTo>
                  <a:pt x="4497" y="1313"/>
                </a:lnTo>
                <a:lnTo>
                  <a:pt x="4488" y="1334"/>
                </a:lnTo>
                <a:lnTo>
                  <a:pt x="4479" y="1354"/>
                </a:lnTo>
                <a:lnTo>
                  <a:pt x="4468" y="1373"/>
                </a:lnTo>
                <a:lnTo>
                  <a:pt x="4457" y="1391"/>
                </a:lnTo>
                <a:lnTo>
                  <a:pt x="4444" y="1409"/>
                </a:lnTo>
                <a:lnTo>
                  <a:pt x="4431" y="1426"/>
                </a:lnTo>
                <a:lnTo>
                  <a:pt x="4417" y="1443"/>
                </a:lnTo>
                <a:lnTo>
                  <a:pt x="4402" y="1459"/>
                </a:lnTo>
                <a:lnTo>
                  <a:pt x="4385" y="1473"/>
                </a:lnTo>
                <a:lnTo>
                  <a:pt x="4368" y="1488"/>
                </a:lnTo>
                <a:lnTo>
                  <a:pt x="4349" y="1501"/>
                </a:lnTo>
                <a:lnTo>
                  <a:pt x="4329" y="1514"/>
                </a:lnTo>
                <a:lnTo>
                  <a:pt x="4308" y="1525"/>
                </a:lnTo>
                <a:lnTo>
                  <a:pt x="4286" y="1535"/>
                </a:lnTo>
                <a:lnTo>
                  <a:pt x="4262" y="1544"/>
                </a:lnTo>
                <a:lnTo>
                  <a:pt x="4237" y="1552"/>
                </a:lnTo>
                <a:lnTo>
                  <a:pt x="4212" y="1560"/>
                </a:lnTo>
                <a:lnTo>
                  <a:pt x="4185" y="1565"/>
                </a:lnTo>
                <a:lnTo>
                  <a:pt x="4156" y="1570"/>
                </a:lnTo>
                <a:lnTo>
                  <a:pt x="4126" y="1573"/>
                </a:lnTo>
                <a:lnTo>
                  <a:pt x="4096" y="1574"/>
                </a:lnTo>
                <a:lnTo>
                  <a:pt x="4063" y="1575"/>
                </a:lnTo>
                <a:lnTo>
                  <a:pt x="4031" y="1574"/>
                </a:lnTo>
                <a:lnTo>
                  <a:pt x="4000" y="1572"/>
                </a:lnTo>
                <a:lnTo>
                  <a:pt x="3970" y="1569"/>
                </a:lnTo>
                <a:lnTo>
                  <a:pt x="3942" y="1563"/>
                </a:lnTo>
                <a:lnTo>
                  <a:pt x="3915" y="1557"/>
                </a:lnTo>
                <a:lnTo>
                  <a:pt x="3889" y="1551"/>
                </a:lnTo>
                <a:lnTo>
                  <a:pt x="3864" y="1542"/>
                </a:lnTo>
                <a:lnTo>
                  <a:pt x="3842" y="1533"/>
                </a:lnTo>
                <a:lnTo>
                  <a:pt x="3819" y="1521"/>
                </a:lnTo>
                <a:lnTo>
                  <a:pt x="3798" y="1510"/>
                </a:lnTo>
                <a:lnTo>
                  <a:pt x="3779" y="1498"/>
                </a:lnTo>
                <a:lnTo>
                  <a:pt x="3759" y="1484"/>
                </a:lnTo>
                <a:lnTo>
                  <a:pt x="3743" y="1470"/>
                </a:lnTo>
                <a:lnTo>
                  <a:pt x="3726" y="1455"/>
                </a:lnTo>
                <a:lnTo>
                  <a:pt x="3711" y="1439"/>
                </a:lnTo>
                <a:lnTo>
                  <a:pt x="3697" y="1423"/>
                </a:lnTo>
                <a:lnTo>
                  <a:pt x="3683" y="1405"/>
                </a:lnTo>
                <a:lnTo>
                  <a:pt x="3672" y="1387"/>
                </a:lnTo>
                <a:lnTo>
                  <a:pt x="3661" y="1369"/>
                </a:lnTo>
                <a:lnTo>
                  <a:pt x="3650" y="1349"/>
                </a:lnTo>
                <a:lnTo>
                  <a:pt x="3640" y="1329"/>
                </a:lnTo>
                <a:lnTo>
                  <a:pt x="3632" y="1309"/>
                </a:lnTo>
                <a:lnTo>
                  <a:pt x="3625" y="1289"/>
                </a:lnTo>
                <a:lnTo>
                  <a:pt x="3619" y="1267"/>
                </a:lnTo>
                <a:lnTo>
                  <a:pt x="3613" y="1246"/>
                </a:lnTo>
                <a:lnTo>
                  <a:pt x="3608" y="1225"/>
                </a:lnTo>
                <a:lnTo>
                  <a:pt x="3604" y="1202"/>
                </a:lnTo>
                <a:lnTo>
                  <a:pt x="3601" y="1180"/>
                </a:lnTo>
                <a:lnTo>
                  <a:pt x="3599" y="1158"/>
                </a:lnTo>
                <a:lnTo>
                  <a:pt x="3596" y="1136"/>
                </a:lnTo>
                <a:lnTo>
                  <a:pt x="3595" y="1112"/>
                </a:lnTo>
                <a:lnTo>
                  <a:pt x="3595" y="1090"/>
                </a:lnTo>
                <a:lnTo>
                  <a:pt x="3596" y="1067"/>
                </a:lnTo>
                <a:lnTo>
                  <a:pt x="3600" y="1045"/>
                </a:lnTo>
                <a:lnTo>
                  <a:pt x="3604" y="1022"/>
                </a:lnTo>
                <a:lnTo>
                  <a:pt x="3611" y="1000"/>
                </a:lnTo>
                <a:lnTo>
                  <a:pt x="3620" y="976"/>
                </a:lnTo>
                <a:lnTo>
                  <a:pt x="3630" y="953"/>
                </a:lnTo>
                <a:lnTo>
                  <a:pt x="3641" y="930"/>
                </a:lnTo>
                <a:lnTo>
                  <a:pt x="3654" y="905"/>
                </a:lnTo>
                <a:lnTo>
                  <a:pt x="3667" y="882"/>
                </a:lnTo>
                <a:lnTo>
                  <a:pt x="3682" y="857"/>
                </a:lnTo>
                <a:lnTo>
                  <a:pt x="3715" y="806"/>
                </a:lnTo>
                <a:lnTo>
                  <a:pt x="3750" y="755"/>
                </a:lnTo>
                <a:lnTo>
                  <a:pt x="3789" y="700"/>
                </a:lnTo>
                <a:lnTo>
                  <a:pt x="3828" y="641"/>
                </a:lnTo>
                <a:lnTo>
                  <a:pt x="3869" y="580"/>
                </a:lnTo>
                <a:lnTo>
                  <a:pt x="3889" y="549"/>
                </a:lnTo>
                <a:lnTo>
                  <a:pt x="3908" y="516"/>
                </a:lnTo>
                <a:lnTo>
                  <a:pt x="3927" y="483"/>
                </a:lnTo>
                <a:lnTo>
                  <a:pt x="3946" y="448"/>
                </a:lnTo>
                <a:lnTo>
                  <a:pt x="3965" y="412"/>
                </a:lnTo>
                <a:lnTo>
                  <a:pt x="3983" y="375"/>
                </a:lnTo>
                <a:lnTo>
                  <a:pt x="4000" y="337"/>
                </a:lnTo>
                <a:lnTo>
                  <a:pt x="4017" y="298"/>
                </a:lnTo>
                <a:lnTo>
                  <a:pt x="4032" y="258"/>
                </a:lnTo>
                <a:lnTo>
                  <a:pt x="4046" y="216"/>
                </a:lnTo>
                <a:lnTo>
                  <a:pt x="4060" y="172"/>
                </a:lnTo>
                <a:lnTo>
                  <a:pt x="4071" y="1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KSO_Shape"/>
          <p:cNvSpPr>
            <a:spLocks/>
          </p:cNvSpPr>
          <p:nvPr/>
        </p:nvSpPr>
        <p:spPr bwMode="auto">
          <a:xfrm>
            <a:off x="9522793" y="4952599"/>
            <a:ext cx="989672" cy="989672"/>
          </a:xfrm>
          <a:custGeom>
            <a:avLst/>
            <a:gdLst>
              <a:gd name="T0" fmla="*/ 899695 w 3299"/>
              <a:gd name="T1" fmla="*/ 0 h 3300"/>
              <a:gd name="T2" fmla="*/ 1536410 w 3299"/>
              <a:gd name="T3" fmla="*/ 263513 h 3300"/>
              <a:gd name="T4" fmla="*/ 1799935 w 3299"/>
              <a:gd name="T5" fmla="*/ 900199 h 3300"/>
              <a:gd name="T6" fmla="*/ 1536410 w 3299"/>
              <a:gd name="T7" fmla="*/ 1536339 h 3300"/>
              <a:gd name="T8" fmla="*/ 899695 w 3299"/>
              <a:gd name="T9" fmla="*/ 1800397 h 3300"/>
              <a:gd name="T10" fmla="*/ 263525 w 3299"/>
              <a:gd name="T11" fmla="*/ 1536339 h 3300"/>
              <a:gd name="T12" fmla="*/ 0 w 3299"/>
              <a:gd name="T13" fmla="*/ 900199 h 3300"/>
              <a:gd name="T14" fmla="*/ 263525 w 3299"/>
              <a:gd name="T15" fmla="*/ 263513 h 3300"/>
              <a:gd name="T16" fmla="*/ 899695 w 3299"/>
              <a:gd name="T17" fmla="*/ 0 h 3300"/>
              <a:gd name="T18" fmla="*/ 1013180 w 3299"/>
              <a:gd name="T19" fmla="*/ 864736 h 3300"/>
              <a:gd name="T20" fmla="*/ 992992 w 3299"/>
              <a:gd name="T21" fmla="*/ 832002 h 3300"/>
              <a:gd name="T22" fmla="*/ 1264701 w 3299"/>
              <a:gd name="T23" fmla="*/ 435914 h 3300"/>
              <a:gd name="T24" fmla="*/ 1204685 w 3299"/>
              <a:gd name="T25" fmla="*/ 390086 h 3300"/>
              <a:gd name="T26" fmla="*/ 917700 w 3299"/>
              <a:gd name="T27" fmla="*/ 788901 h 3300"/>
              <a:gd name="T28" fmla="*/ 839679 w 3299"/>
              <a:gd name="T29" fmla="*/ 797630 h 3300"/>
              <a:gd name="T30" fmla="*/ 772570 w 3299"/>
              <a:gd name="T31" fmla="*/ 971123 h 3300"/>
              <a:gd name="T32" fmla="*/ 946071 w 3299"/>
              <a:gd name="T33" fmla="*/ 1038775 h 3300"/>
              <a:gd name="T34" fmla="*/ 968986 w 3299"/>
              <a:gd name="T35" fmla="*/ 1025681 h 3300"/>
              <a:gd name="T36" fmla="*/ 1287071 w 3299"/>
              <a:gd name="T37" fmla="*/ 1123339 h 3300"/>
              <a:gd name="T38" fmla="*/ 1315988 w 3299"/>
              <a:gd name="T39" fmla="*/ 1042594 h 3300"/>
              <a:gd name="T40" fmla="*/ 1024637 w 3299"/>
              <a:gd name="T41" fmla="*/ 922567 h 3300"/>
              <a:gd name="T42" fmla="*/ 1013180 w 3299"/>
              <a:gd name="T43" fmla="*/ 864736 h 3300"/>
              <a:gd name="T44" fmla="*/ 1364546 w 3299"/>
              <a:gd name="T45" fmla="*/ 435914 h 3300"/>
              <a:gd name="T46" fmla="*/ 899695 w 3299"/>
              <a:gd name="T47" fmla="*/ 243326 h 3300"/>
              <a:gd name="T48" fmla="*/ 435389 w 3299"/>
              <a:gd name="T49" fmla="*/ 435914 h 3300"/>
              <a:gd name="T50" fmla="*/ 243338 w 3299"/>
              <a:gd name="T51" fmla="*/ 900199 h 3300"/>
              <a:gd name="T52" fmla="*/ 435389 w 3299"/>
              <a:gd name="T53" fmla="*/ 1364483 h 3300"/>
              <a:gd name="T54" fmla="*/ 899695 w 3299"/>
              <a:gd name="T55" fmla="*/ 1556525 h 3300"/>
              <a:gd name="T56" fmla="*/ 1364546 w 3299"/>
              <a:gd name="T57" fmla="*/ 1364483 h 3300"/>
              <a:gd name="T58" fmla="*/ 1556597 w 3299"/>
              <a:gd name="T59" fmla="*/ 900199 h 3300"/>
              <a:gd name="T60" fmla="*/ 1364546 w 3299"/>
              <a:gd name="T61" fmla="*/ 435914 h 33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299" h="3300">
                <a:moveTo>
                  <a:pt x="1649" y="0"/>
                </a:moveTo>
                <a:cubicBezTo>
                  <a:pt x="2105" y="0"/>
                  <a:pt x="2517" y="185"/>
                  <a:pt x="2816" y="483"/>
                </a:cubicBezTo>
                <a:cubicBezTo>
                  <a:pt x="3115" y="782"/>
                  <a:pt x="3299" y="1194"/>
                  <a:pt x="3299" y="1650"/>
                </a:cubicBezTo>
                <a:cubicBezTo>
                  <a:pt x="3299" y="2105"/>
                  <a:pt x="3115" y="2518"/>
                  <a:pt x="2816" y="2816"/>
                </a:cubicBezTo>
                <a:cubicBezTo>
                  <a:pt x="2517" y="3115"/>
                  <a:pt x="2105" y="3300"/>
                  <a:pt x="1649" y="3300"/>
                </a:cubicBezTo>
                <a:cubicBezTo>
                  <a:pt x="1194" y="3300"/>
                  <a:pt x="781" y="3115"/>
                  <a:pt x="483" y="2816"/>
                </a:cubicBezTo>
                <a:cubicBezTo>
                  <a:pt x="184" y="2518"/>
                  <a:pt x="0" y="2105"/>
                  <a:pt x="0" y="1650"/>
                </a:cubicBezTo>
                <a:cubicBezTo>
                  <a:pt x="0" y="1194"/>
                  <a:pt x="184" y="782"/>
                  <a:pt x="483" y="483"/>
                </a:cubicBezTo>
                <a:cubicBezTo>
                  <a:pt x="781" y="185"/>
                  <a:pt x="1194" y="0"/>
                  <a:pt x="1649" y="0"/>
                </a:cubicBezTo>
                <a:close/>
                <a:moveTo>
                  <a:pt x="1857" y="1585"/>
                </a:moveTo>
                <a:cubicBezTo>
                  <a:pt x="1847" y="1563"/>
                  <a:pt x="1834" y="1543"/>
                  <a:pt x="1820" y="1525"/>
                </a:cubicBezTo>
                <a:cubicBezTo>
                  <a:pt x="2006" y="1303"/>
                  <a:pt x="2171" y="1060"/>
                  <a:pt x="2318" y="799"/>
                </a:cubicBezTo>
                <a:cubicBezTo>
                  <a:pt x="2281" y="771"/>
                  <a:pt x="2245" y="743"/>
                  <a:pt x="2208" y="715"/>
                </a:cubicBezTo>
                <a:cubicBezTo>
                  <a:pt x="2004" y="941"/>
                  <a:pt x="1829" y="1185"/>
                  <a:pt x="1682" y="1446"/>
                </a:cubicBezTo>
                <a:cubicBezTo>
                  <a:pt x="1635" y="1437"/>
                  <a:pt x="1585" y="1442"/>
                  <a:pt x="1539" y="1462"/>
                </a:cubicBezTo>
                <a:cubicBezTo>
                  <a:pt x="1417" y="1516"/>
                  <a:pt x="1362" y="1658"/>
                  <a:pt x="1416" y="1780"/>
                </a:cubicBezTo>
                <a:cubicBezTo>
                  <a:pt x="1470" y="1902"/>
                  <a:pt x="1612" y="1957"/>
                  <a:pt x="1734" y="1904"/>
                </a:cubicBezTo>
                <a:cubicBezTo>
                  <a:pt x="1749" y="1897"/>
                  <a:pt x="1763" y="1889"/>
                  <a:pt x="1776" y="1880"/>
                </a:cubicBezTo>
                <a:cubicBezTo>
                  <a:pt x="1956" y="1962"/>
                  <a:pt x="2149" y="2024"/>
                  <a:pt x="2359" y="2059"/>
                </a:cubicBezTo>
                <a:cubicBezTo>
                  <a:pt x="2376" y="2010"/>
                  <a:pt x="2394" y="1960"/>
                  <a:pt x="2412" y="1911"/>
                </a:cubicBezTo>
                <a:cubicBezTo>
                  <a:pt x="2243" y="1815"/>
                  <a:pt x="2064" y="1744"/>
                  <a:pt x="1878" y="1691"/>
                </a:cubicBezTo>
                <a:cubicBezTo>
                  <a:pt x="1879" y="1656"/>
                  <a:pt x="1873" y="1620"/>
                  <a:pt x="1857" y="1585"/>
                </a:cubicBezTo>
                <a:close/>
                <a:moveTo>
                  <a:pt x="2501" y="799"/>
                </a:moveTo>
                <a:cubicBezTo>
                  <a:pt x="2283" y="581"/>
                  <a:pt x="1982" y="446"/>
                  <a:pt x="1649" y="446"/>
                </a:cubicBezTo>
                <a:cubicBezTo>
                  <a:pt x="1317" y="446"/>
                  <a:pt x="1016" y="581"/>
                  <a:pt x="798" y="799"/>
                </a:cubicBezTo>
                <a:cubicBezTo>
                  <a:pt x="581" y="1017"/>
                  <a:pt x="446" y="1318"/>
                  <a:pt x="446" y="1650"/>
                </a:cubicBezTo>
                <a:cubicBezTo>
                  <a:pt x="446" y="1982"/>
                  <a:pt x="581" y="2283"/>
                  <a:pt x="798" y="2501"/>
                </a:cubicBezTo>
                <a:cubicBezTo>
                  <a:pt x="1016" y="2719"/>
                  <a:pt x="1317" y="2853"/>
                  <a:pt x="1649" y="2853"/>
                </a:cubicBezTo>
                <a:cubicBezTo>
                  <a:pt x="1982" y="2853"/>
                  <a:pt x="2283" y="2719"/>
                  <a:pt x="2501" y="2501"/>
                </a:cubicBezTo>
                <a:cubicBezTo>
                  <a:pt x="2718" y="2283"/>
                  <a:pt x="2853" y="1982"/>
                  <a:pt x="2853" y="1650"/>
                </a:cubicBezTo>
                <a:cubicBezTo>
                  <a:pt x="2853" y="1318"/>
                  <a:pt x="2718" y="1017"/>
                  <a:pt x="2501" y="7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pic>
        <p:nvPicPr>
          <p:cNvPr id="28" name="图片 2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82923" y="5115174"/>
            <a:ext cx="554784" cy="664522"/>
          </a:xfrm>
          <a:prstGeom prst="rect">
            <a:avLst/>
          </a:prstGeom>
        </p:spPr>
      </p:pic>
    </p:spTree>
    <p:extLst>
      <p:ext uri="{BB962C8B-B14F-4D97-AF65-F5344CB8AC3E}">
        <p14:creationId xmlns:p14="http://schemas.microsoft.com/office/powerpoint/2010/main" val="32836752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4"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384720" y="168267"/>
            <a:ext cx="5413694" cy="7920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Block Storage</a:t>
            </a:r>
            <a:endParaRPr lang="zh-CN" altLang="en-US" sz="4800" b="1" kern="0" dirty="0">
              <a:solidFill>
                <a:srgbClr val="FFC000"/>
              </a:solidFill>
              <a:latin typeface="Arial" panose="020B0604020202020204" pitchFamily="34" charset="0"/>
              <a:cs typeface="Arial" panose="020B0604020202020204" pitchFamily="34" charset="0"/>
            </a:endParaRPr>
          </a:p>
        </p:txBody>
      </p:sp>
      <p:sp>
        <p:nvSpPr>
          <p:cNvPr id="4" name="矩形 3"/>
          <p:cNvSpPr/>
          <p:nvPr/>
        </p:nvSpPr>
        <p:spPr>
          <a:xfrm>
            <a:off x="765019" y="3792989"/>
            <a:ext cx="3982180" cy="2123658"/>
          </a:xfrm>
          <a:prstGeom prst="rect">
            <a:avLst/>
          </a:prstGeom>
        </p:spPr>
        <p:txBody>
          <a:bodyPr wrap="none">
            <a:spAutoFit/>
          </a:bodyPr>
          <a:lstStyle/>
          <a:p>
            <a:pPr>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Block Storage</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No disk fragmentation</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No pre-formatting needed</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Much higher efficiency </a:t>
            </a:r>
          </a:p>
        </p:txBody>
      </p:sp>
      <p:pic>
        <p:nvPicPr>
          <p:cNvPr id="5" name="Picture 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678986" y="2216895"/>
            <a:ext cx="3196084" cy="814387"/>
          </a:xfrm>
          <a:prstGeom prst="rect">
            <a:avLst/>
          </a:prstGeom>
          <a:noFill/>
          <a:ln w="9525">
            <a:solidFill>
              <a:schemeClr val="bg1">
                <a:lumMod val="75000"/>
              </a:schemeClr>
            </a:solidFill>
            <a:miter lim="800000"/>
            <a:headEnd/>
            <a:tailEnd/>
          </a:ln>
        </p:spPr>
      </p:pic>
      <p:pic>
        <p:nvPicPr>
          <p:cNvPr id="6" name="Picture 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678986" y="4450005"/>
            <a:ext cx="3196084" cy="809625"/>
          </a:xfrm>
          <a:prstGeom prst="rect">
            <a:avLst/>
          </a:prstGeom>
          <a:noFill/>
          <a:ln w="9525">
            <a:solidFill>
              <a:schemeClr val="bg1">
                <a:lumMod val="75000"/>
              </a:schemeClr>
            </a:solidFill>
            <a:miter lim="800000"/>
            <a:headEnd/>
            <a:tailEnd/>
          </a:ln>
        </p:spPr>
      </p:pic>
      <p:sp>
        <p:nvSpPr>
          <p:cNvPr id="12" name="矩形 11"/>
          <p:cNvSpPr/>
          <p:nvPr/>
        </p:nvSpPr>
        <p:spPr>
          <a:xfrm>
            <a:off x="765019" y="1829000"/>
            <a:ext cx="6096000" cy="1590179"/>
          </a:xfrm>
          <a:prstGeom prst="rect">
            <a:avLst/>
          </a:prstGeom>
        </p:spPr>
        <p:txBody>
          <a:bodyPr>
            <a:spAutoFit/>
          </a:bodyPr>
          <a:lstStyle/>
          <a:p>
            <a:pPr lvl="0">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Conventional file system</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Storage efficiency limited by</a:t>
            </a:r>
          </a:p>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 disk fragmentation</a:t>
            </a:r>
          </a:p>
        </p:txBody>
      </p:sp>
    </p:spTree>
    <p:extLst>
      <p:ext uri="{BB962C8B-B14F-4D97-AF65-F5344CB8AC3E}">
        <p14:creationId xmlns:p14="http://schemas.microsoft.com/office/powerpoint/2010/main" val="5843466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8593" y="2734722"/>
            <a:ext cx="5802009" cy="2723258"/>
          </a:xfrm>
          <a:prstGeom prst="rect">
            <a:avLst/>
          </a:prstGeom>
        </p:spPr>
      </p:pic>
      <p:sp>
        <p:nvSpPr>
          <p:cNvPr id="2" name="标题 1"/>
          <p:cNvSpPr txBox="1">
            <a:spLocks noChangeArrowheads="1"/>
          </p:cNvSpPr>
          <p:nvPr/>
        </p:nvSpPr>
        <p:spPr bwMode="auto">
          <a:xfrm>
            <a:off x="-4993232" y="48662"/>
            <a:ext cx="12025336" cy="7920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RAID</a:t>
            </a:r>
            <a:endParaRPr lang="zh-CN" altLang="en-US" sz="4800" b="1" kern="0" dirty="0">
              <a:solidFill>
                <a:srgbClr val="FFC000"/>
              </a:solidFill>
              <a:latin typeface="Arial" panose="020B0604020202020204" pitchFamily="34" charset="0"/>
              <a:cs typeface="Arial" panose="020B0604020202020204" pitchFamily="34" charset="0"/>
            </a:endParaRPr>
          </a:p>
        </p:txBody>
      </p:sp>
      <p:sp>
        <p:nvSpPr>
          <p:cNvPr id="3" name="流程图: 磁盘 2"/>
          <p:cNvSpPr/>
          <p:nvPr/>
        </p:nvSpPr>
        <p:spPr bwMode="auto">
          <a:xfrm>
            <a:off x="5951984" y="1412776"/>
            <a:ext cx="1344149" cy="1008112"/>
          </a:xfrm>
          <a:prstGeom prst="flowChartMagneticDisk">
            <a:avLst/>
          </a:prstGeom>
          <a:solidFill>
            <a:schemeClr val="accent1"/>
          </a:solidFill>
          <a:ln w="19050" algn="ctr">
            <a:solidFill>
              <a:schemeClr val="bg1"/>
            </a:solidFill>
            <a:miter lim="800000"/>
            <a:headEnd/>
            <a:tailEnd/>
          </a:ln>
          <a:effectLst/>
        </p:spPr>
        <p:txBody>
          <a:bodyPr rtlCol="0" anchor="ctr"/>
          <a:lstStyle/>
          <a:p>
            <a:pPr algn="ctr" fontAlgn="auto">
              <a:lnSpc>
                <a:spcPct val="140000"/>
              </a:lnSpc>
              <a:spcBef>
                <a:spcPts val="0"/>
              </a:spcBef>
              <a:spcAft>
                <a:spcPts val="0"/>
              </a:spcAft>
            </a:pPr>
            <a:r>
              <a:rPr kumimoji="1" lang="en-US" altLang="zh-CN" sz="2800" b="1" dirty="0">
                <a:solidFill>
                  <a:schemeClr val="bg1"/>
                </a:solidFill>
                <a:effectLst>
                  <a:outerShdw blurRad="38100" dist="38100" dir="2700000" algn="tl">
                    <a:srgbClr val="000000">
                      <a:alpha val="43137"/>
                    </a:srgbClr>
                  </a:outerShdw>
                </a:effectLst>
                <a:latin typeface="Calibri" pitchFamily="34" charset="0"/>
                <a:ea typeface="黑体" pitchFamily="2" charset="-122"/>
              </a:rPr>
              <a:t>Disk1</a:t>
            </a: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7" name="流程图: 磁盘 6"/>
          <p:cNvSpPr/>
          <p:nvPr/>
        </p:nvSpPr>
        <p:spPr bwMode="auto">
          <a:xfrm>
            <a:off x="7464151" y="1412776"/>
            <a:ext cx="1344149" cy="1008112"/>
          </a:xfrm>
          <a:prstGeom prst="flowChartMagneticDisk">
            <a:avLst/>
          </a:prstGeom>
          <a:solidFill>
            <a:schemeClr val="accent1"/>
          </a:solidFill>
          <a:ln w="19050" algn="ctr">
            <a:solidFill>
              <a:schemeClr val="bg1"/>
            </a:solidFill>
            <a:miter lim="800000"/>
            <a:headEnd/>
            <a:tailEnd/>
          </a:ln>
          <a:effectLst/>
        </p:spPr>
        <p:txBody>
          <a:bodyPr rtlCol="0" anchor="ctr"/>
          <a:lstStyle/>
          <a:p>
            <a:pPr algn="ctr" fontAlgn="auto">
              <a:lnSpc>
                <a:spcPct val="140000"/>
              </a:lnSpc>
              <a:spcBef>
                <a:spcPts val="0"/>
              </a:spcBef>
              <a:spcAft>
                <a:spcPts val="0"/>
              </a:spcAft>
            </a:pPr>
            <a:r>
              <a:rPr kumimoji="1" lang="en-US" altLang="zh-CN" sz="2800" b="1" dirty="0">
                <a:solidFill>
                  <a:schemeClr val="bg1"/>
                </a:solidFill>
                <a:effectLst>
                  <a:outerShdw blurRad="38100" dist="38100" dir="2700000" algn="tl">
                    <a:srgbClr val="000000">
                      <a:alpha val="43137"/>
                    </a:srgbClr>
                  </a:outerShdw>
                </a:effectLst>
                <a:latin typeface="Calibri" pitchFamily="34" charset="0"/>
                <a:ea typeface="黑体" pitchFamily="2" charset="-122"/>
              </a:rPr>
              <a:t>Disk2</a:t>
            </a: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8" name="流程图: 磁盘 7"/>
          <p:cNvSpPr/>
          <p:nvPr/>
        </p:nvSpPr>
        <p:spPr bwMode="auto">
          <a:xfrm>
            <a:off x="8976318" y="1412776"/>
            <a:ext cx="1344149" cy="999480"/>
          </a:xfrm>
          <a:prstGeom prst="flowChartMagneticDisk">
            <a:avLst/>
          </a:prstGeom>
          <a:solidFill>
            <a:schemeClr val="accent1"/>
          </a:solidFill>
          <a:ln w="19050" algn="ctr">
            <a:solidFill>
              <a:schemeClr val="bg1"/>
            </a:solidFill>
            <a:miter lim="800000"/>
            <a:headEnd/>
            <a:tailEnd/>
          </a:ln>
          <a:effectLst/>
        </p:spPr>
        <p:txBody>
          <a:bodyPr rtlCol="0" anchor="ctr"/>
          <a:lstStyle/>
          <a:p>
            <a:pPr algn="ctr" fontAlgn="auto">
              <a:lnSpc>
                <a:spcPct val="140000"/>
              </a:lnSpc>
              <a:spcBef>
                <a:spcPts val="0"/>
              </a:spcBef>
              <a:spcAft>
                <a:spcPts val="0"/>
              </a:spcAft>
            </a:pPr>
            <a:r>
              <a:rPr kumimoji="1" lang="en-US" altLang="zh-CN" sz="2800" b="1" dirty="0">
                <a:solidFill>
                  <a:schemeClr val="bg1"/>
                </a:solidFill>
                <a:effectLst>
                  <a:outerShdw blurRad="38100" dist="38100" dir="2700000" algn="tl">
                    <a:srgbClr val="000000">
                      <a:alpha val="43137"/>
                    </a:srgbClr>
                  </a:outerShdw>
                </a:effectLst>
                <a:latin typeface="Calibri" pitchFamily="34" charset="0"/>
                <a:ea typeface="黑体" pitchFamily="2" charset="-122"/>
              </a:rPr>
              <a:t>Disk3</a:t>
            </a: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9" name="流程图: 磁盘 8"/>
          <p:cNvSpPr/>
          <p:nvPr/>
        </p:nvSpPr>
        <p:spPr bwMode="auto">
          <a:xfrm>
            <a:off x="10488485" y="1404144"/>
            <a:ext cx="1344149" cy="1008112"/>
          </a:xfrm>
          <a:prstGeom prst="flowChartMagneticDisk">
            <a:avLst/>
          </a:prstGeom>
          <a:solidFill>
            <a:schemeClr val="accent1"/>
          </a:solidFill>
          <a:ln w="19050"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ctr" fontAlgn="auto">
              <a:lnSpc>
                <a:spcPct val="140000"/>
              </a:lnSpc>
              <a:spcBef>
                <a:spcPts val="0"/>
              </a:spcBef>
              <a:spcAft>
                <a:spcPts val="0"/>
              </a:spcAft>
            </a:pPr>
            <a:r>
              <a:rPr kumimoji="1" lang="en-US" altLang="zh-CN" sz="2800" b="1" dirty="0">
                <a:solidFill>
                  <a:schemeClr val="bg1"/>
                </a:solidFill>
                <a:effectLst>
                  <a:outerShdw blurRad="38100" dist="38100" dir="2700000" algn="tl">
                    <a:srgbClr val="000000">
                      <a:alpha val="43137"/>
                    </a:srgbClr>
                  </a:outerShdw>
                </a:effectLst>
                <a:latin typeface="Calibri" pitchFamily="34" charset="0"/>
                <a:ea typeface="黑体" pitchFamily="2" charset="-122"/>
              </a:rPr>
              <a:t>Disk4</a:t>
            </a: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0" name="流程图: 磁盘 9"/>
          <p:cNvSpPr/>
          <p:nvPr/>
        </p:nvSpPr>
        <p:spPr bwMode="auto">
          <a:xfrm>
            <a:off x="8976318" y="1412776"/>
            <a:ext cx="1344149" cy="1008112"/>
          </a:xfrm>
          <a:prstGeom prst="flowChartMagneticDisk">
            <a:avLst/>
          </a:prstGeom>
          <a:solidFill>
            <a:schemeClr val="accent1"/>
          </a:solidFill>
          <a:ln w="19050" algn="ctr">
            <a:solidFill>
              <a:schemeClr val="bg1"/>
            </a:solidFill>
            <a:miter lim="800000"/>
            <a:headEnd/>
            <a:tailEnd/>
          </a:ln>
          <a:effectLst/>
        </p:spPr>
        <p:txBody>
          <a:bodyPr rtlCol="0" anchor="ctr"/>
          <a:lstStyle/>
          <a:p>
            <a:pPr algn="ctr" fontAlgn="auto">
              <a:lnSpc>
                <a:spcPct val="140000"/>
              </a:lnSpc>
              <a:spcBef>
                <a:spcPts val="0"/>
              </a:spcBef>
              <a:spcAft>
                <a:spcPts val="0"/>
              </a:spcAft>
            </a:pPr>
            <a:r>
              <a:rPr kumimoji="1" lang="en-US" altLang="zh-CN" sz="2000" b="1" dirty="0">
                <a:solidFill>
                  <a:schemeClr val="bg1"/>
                </a:solidFill>
                <a:effectLst>
                  <a:outerShdw blurRad="38100" dist="38100" dir="2700000" algn="tl">
                    <a:srgbClr val="000000">
                      <a:alpha val="43137"/>
                    </a:srgbClr>
                  </a:outerShdw>
                </a:effectLst>
                <a:latin typeface="Calibri" pitchFamily="34" charset="0"/>
                <a:ea typeface="黑体" pitchFamily="2" charset="-122"/>
              </a:rPr>
              <a:t>New Disk</a:t>
            </a:r>
            <a:endParaRPr kumimoji="1" lang="zh-CN" altLang="en-US" sz="20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1" name="文本框 10"/>
          <p:cNvSpPr txBox="1"/>
          <p:nvPr/>
        </p:nvSpPr>
        <p:spPr>
          <a:xfrm>
            <a:off x="263352" y="1124744"/>
            <a:ext cx="5472608" cy="923330"/>
          </a:xfrm>
          <a:prstGeom prst="rect">
            <a:avLst/>
          </a:prstGeom>
          <a:noFill/>
        </p:spPr>
        <p:txBody>
          <a:bodyPr wrap="square" rtlCol="0">
            <a:spAutoFit/>
          </a:bodyPr>
          <a:lstStyle/>
          <a:p>
            <a:r>
              <a:rPr lang="en-US" altLang="zh-CN" dirty="0">
                <a:solidFill>
                  <a:schemeClr val="bg1"/>
                </a:solidFill>
              </a:rPr>
              <a:t>Uniview NVR308-32/64R support RAID1, RAID5, even one of the disk get failed, user can replace it by new disk easily, and the video will never lose</a:t>
            </a:r>
          </a:p>
        </p:txBody>
      </p:sp>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8594" y="1573410"/>
            <a:ext cx="5802009" cy="3888432"/>
          </a:xfrm>
          <a:prstGeom prst="rect">
            <a:avLst/>
          </a:prstGeom>
        </p:spPr>
      </p:pic>
      <p:pic>
        <p:nvPicPr>
          <p:cNvPr id="16" name="图片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63111" y="3072805"/>
            <a:ext cx="4244996" cy="1236910"/>
          </a:xfrm>
          <a:prstGeom prst="rect">
            <a:avLst/>
          </a:prstGeom>
        </p:spPr>
      </p:pic>
      <p:pic>
        <p:nvPicPr>
          <p:cNvPr id="17" name="图片 16"/>
          <p:cNvPicPr>
            <a:picLocks noChangeAspect="1"/>
          </p:cNvPicPr>
          <p:nvPr/>
        </p:nvPicPr>
        <p:blipFill>
          <a:blip r:embed="rId6"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2808924" y="1926421"/>
            <a:ext cx="2658456" cy="1776251"/>
          </a:xfrm>
          <a:prstGeom prst="rect">
            <a:avLst/>
          </a:prstGeom>
        </p:spPr>
      </p:pic>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08924" y="1924540"/>
            <a:ext cx="2658456" cy="1776251"/>
          </a:xfrm>
          <a:prstGeom prst="rect">
            <a:avLst/>
          </a:prstGeom>
        </p:spPr>
      </p:pic>
      <p:sp>
        <p:nvSpPr>
          <p:cNvPr id="20" name="文本框 19"/>
          <p:cNvSpPr txBox="1"/>
          <p:nvPr/>
        </p:nvSpPr>
        <p:spPr>
          <a:xfrm>
            <a:off x="263352" y="4826614"/>
            <a:ext cx="9289032" cy="1015663"/>
          </a:xfrm>
          <a:prstGeom prst="rect">
            <a:avLst/>
          </a:prstGeom>
          <a:noFill/>
        </p:spPr>
        <p:txBody>
          <a:bodyPr wrap="square" rtlCol="0">
            <a:spAutoFit/>
          </a:bodyPr>
          <a:lstStyle/>
          <a:p>
            <a:r>
              <a:rPr lang="en-US" altLang="zh-CN" sz="2000" b="1" dirty="0">
                <a:solidFill>
                  <a:schemeClr val="bg1"/>
                </a:solidFill>
              </a:rPr>
              <a:t>NVR308-32/64R Support hot-swap from front panel directly, no need to power off the NVR or open the NVR case, so it is much more convenient and the NVR can keep recording even you are changing the hard disk</a:t>
            </a:r>
            <a:endParaRPr lang="zh-CN" altLang="en-US" sz="2000" b="1" dirty="0">
              <a:solidFill>
                <a:schemeClr val="bg1"/>
              </a:solidFill>
            </a:endParaRPr>
          </a:p>
        </p:txBody>
      </p:sp>
    </p:spTree>
    <p:extLst>
      <p:ext uri="{BB962C8B-B14F-4D97-AF65-F5344CB8AC3E}">
        <p14:creationId xmlns:p14="http://schemas.microsoft.com/office/powerpoint/2010/main" val="22992427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7" presetClass="emph" presetSubtype="0" repeatCount="2000" fill="remove" nodeType="clickEffect">
                                  <p:stCondLst>
                                    <p:cond delay="0"/>
                                  </p:stCondLst>
                                  <p:childTnLst>
                                    <p:animClr clrSpc="rgb" dir="cw">
                                      <p:cBhvr override="childStyle">
                                        <p:cTn id="34" dur="250" autoRev="1" fill="remove"/>
                                        <p:tgtEl>
                                          <p:spTgt spid="8"/>
                                        </p:tgtEl>
                                        <p:attrNameLst>
                                          <p:attrName>style.color</p:attrName>
                                        </p:attrNameLst>
                                      </p:cBhvr>
                                      <p:to>
                                        <a:srgbClr val="FF3300"/>
                                      </p:to>
                                    </p:animClr>
                                    <p:animClr clrSpc="rgb" dir="cw">
                                      <p:cBhvr>
                                        <p:cTn id="35" dur="250" autoRev="1" fill="remove"/>
                                        <p:tgtEl>
                                          <p:spTgt spid="8"/>
                                        </p:tgtEl>
                                        <p:attrNameLst>
                                          <p:attrName>fillcolor</p:attrName>
                                        </p:attrNameLst>
                                      </p:cBhvr>
                                      <p:to>
                                        <a:srgbClr val="FF3300"/>
                                      </p:to>
                                    </p:animClr>
                                    <p:set>
                                      <p:cBhvr>
                                        <p:cTn id="36" dur="250" autoRev="1" fill="remove"/>
                                        <p:tgtEl>
                                          <p:spTgt spid="8"/>
                                        </p:tgtEl>
                                        <p:attrNameLst>
                                          <p:attrName>fill.type</p:attrName>
                                        </p:attrNameLst>
                                      </p:cBhvr>
                                      <p:to>
                                        <p:strVal val="solid"/>
                                      </p:to>
                                    </p:set>
                                    <p:set>
                                      <p:cBhvr>
                                        <p:cTn id="37" dur="250" autoRev="1" fill="remove"/>
                                        <p:tgtEl>
                                          <p:spTgt spid="8"/>
                                        </p:tgtEl>
                                        <p:attrNameLst>
                                          <p:attrName>fill.on</p:attrName>
                                        </p:attrNameLst>
                                      </p:cBhvr>
                                      <p:to>
                                        <p:strVal val="true"/>
                                      </p:to>
                                    </p:set>
                                  </p:childTnLst>
                                </p:cTn>
                              </p:par>
                            </p:childTnLst>
                          </p:cTn>
                        </p:par>
                        <p:par>
                          <p:cTn id="38" fill="hold">
                            <p:stCondLst>
                              <p:cond delay="1000"/>
                            </p:stCondLst>
                            <p:childTnLst>
                              <p:par>
                                <p:cTn id="39" presetID="1" presetClass="emph" presetSubtype="2" fill="hold" nodeType="afterEffect">
                                  <p:stCondLst>
                                    <p:cond delay="0"/>
                                  </p:stCondLst>
                                  <p:childTnLst>
                                    <p:animClr clrSpc="rgb" dir="cw">
                                      <p:cBhvr>
                                        <p:cTn id="40" dur="2000" fill="hold"/>
                                        <p:tgtEl>
                                          <p:spTgt spid="8"/>
                                        </p:tgtEl>
                                        <p:attrNameLst>
                                          <p:attrName>fillcolor</p:attrName>
                                        </p:attrNameLst>
                                      </p:cBhvr>
                                      <p:to>
                                        <a:srgbClr val="FF0000"/>
                                      </p:to>
                                    </p:animClr>
                                    <p:set>
                                      <p:cBhvr>
                                        <p:cTn id="41" dur="2000" fill="hold"/>
                                        <p:tgtEl>
                                          <p:spTgt spid="8"/>
                                        </p:tgtEl>
                                        <p:attrNameLst>
                                          <p:attrName>fill.type</p:attrName>
                                        </p:attrNameLst>
                                      </p:cBhvr>
                                      <p:to>
                                        <p:strVal val="solid"/>
                                      </p:to>
                                    </p:set>
                                    <p:set>
                                      <p:cBhvr>
                                        <p:cTn id="42" dur="2000" fill="hold"/>
                                        <p:tgtEl>
                                          <p:spTgt spid="8"/>
                                        </p:tgtEl>
                                        <p:attrNameLst>
                                          <p:attrName>fill.on</p:attrName>
                                        </p:attrNameLst>
                                      </p:cBhvr>
                                      <p:to>
                                        <p:strVal val="true"/>
                                      </p:to>
                                    </p:set>
                                  </p:childTnLst>
                                </p:cTn>
                              </p:par>
                            </p:childTnLst>
                          </p:cTn>
                        </p:par>
                      </p:childTnLst>
                    </p:cTn>
                  </p:par>
                  <p:par>
                    <p:cTn id="43" fill="hold">
                      <p:stCondLst>
                        <p:cond delay="indefinite"/>
                      </p:stCondLst>
                      <p:childTnLst>
                        <p:par>
                          <p:cTn id="44" fill="hold">
                            <p:stCondLst>
                              <p:cond delay="0"/>
                            </p:stCondLst>
                            <p:childTnLst>
                              <p:par>
                                <p:cTn id="45" presetID="2" presetClass="exit" presetSubtype="8" fill="hold" grpId="1" nodeType="clickEffect">
                                  <p:stCondLst>
                                    <p:cond delay="0"/>
                                  </p:stCondLst>
                                  <p:childTnLst>
                                    <p:anim calcmode="lin" valueType="num">
                                      <p:cBhvr additive="base">
                                        <p:cTn id="46" dur="500"/>
                                        <p:tgtEl>
                                          <p:spTgt spid="8"/>
                                        </p:tgtEl>
                                        <p:attrNameLst>
                                          <p:attrName>ppt_x</p:attrName>
                                        </p:attrNameLst>
                                      </p:cBhvr>
                                      <p:tavLst>
                                        <p:tav tm="0">
                                          <p:val>
                                            <p:strVal val="ppt_x"/>
                                          </p:val>
                                        </p:tav>
                                        <p:tav tm="100000">
                                          <p:val>
                                            <p:strVal val="0-ppt_w/2"/>
                                          </p:val>
                                        </p:tav>
                                      </p:tavLst>
                                    </p:anim>
                                    <p:anim calcmode="lin" valueType="num">
                                      <p:cBhvr additive="base">
                                        <p:cTn id="47" dur="500"/>
                                        <p:tgtEl>
                                          <p:spTgt spid="8"/>
                                        </p:tgtEl>
                                        <p:attrNameLst>
                                          <p:attrName>ppt_y</p:attrName>
                                        </p:attrNameLst>
                                      </p:cBhvr>
                                      <p:tavLst>
                                        <p:tav tm="0">
                                          <p:val>
                                            <p:strVal val="ppt_y"/>
                                          </p:val>
                                        </p:tav>
                                        <p:tav tm="100000">
                                          <p:val>
                                            <p:strVal val="ppt_y"/>
                                          </p:val>
                                        </p:tav>
                                      </p:tavLst>
                                    </p:anim>
                                    <p:set>
                                      <p:cBhvr>
                                        <p:cTn id="48" dur="1" fill="hold">
                                          <p:stCondLst>
                                            <p:cond delay="499"/>
                                          </p:stCondLst>
                                        </p:cTn>
                                        <p:tgtEl>
                                          <p:spTgt spid="8"/>
                                        </p:tgtEl>
                                        <p:attrNameLst>
                                          <p:attrName>style.visibility</p:attrName>
                                        </p:attrNameLst>
                                      </p:cBhvr>
                                      <p:to>
                                        <p:strVal val="hidden"/>
                                      </p:to>
                                    </p:set>
                                  </p:childTnLst>
                                </p:cTn>
                              </p:par>
                              <p:par>
                                <p:cTn id="49" presetID="2" presetClass="entr" presetSubtype="2"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1+#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
                                        <p:tgtEl>
                                          <p:spTgt spid="15"/>
                                        </p:tgtEl>
                                      </p:cBhvr>
                                    </p:animEffect>
                                    <p:anim calcmode="lin" valueType="num">
                                      <p:cBhvr>
                                        <p:cTn id="58" dur="10" fill="hold"/>
                                        <p:tgtEl>
                                          <p:spTgt spid="15"/>
                                        </p:tgtEl>
                                        <p:attrNameLst>
                                          <p:attrName>ppt_x</p:attrName>
                                        </p:attrNameLst>
                                      </p:cBhvr>
                                      <p:tavLst>
                                        <p:tav tm="0">
                                          <p:val>
                                            <p:strVal val="#ppt_x"/>
                                          </p:val>
                                        </p:tav>
                                        <p:tav tm="100000">
                                          <p:val>
                                            <p:strVal val="#ppt_x"/>
                                          </p:val>
                                        </p:tav>
                                      </p:tavLst>
                                    </p:anim>
                                    <p:anim calcmode="lin" valueType="num">
                                      <p:cBhvr>
                                        <p:cTn id="59" dur="1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
                                        <p:tgtEl>
                                          <p:spTgt spid="16"/>
                                        </p:tgtEl>
                                      </p:cBhvr>
                                    </p:animEffect>
                                    <p:anim calcmode="lin" valueType="num">
                                      <p:cBhvr>
                                        <p:cTn id="63" dur="10" fill="hold"/>
                                        <p:tgtEl>
                                          <p:spTgt spid="16"/>
                                        </p:tgtEl>
                                        <p:attrNameLst>
                                          <p:attrName>ppt_x</p:attrName>
                                        </p:attrNameLst>
                                      </p:cBhvr>
                                      <p:tavLst>
                                        <p:tav tm="0">
                                          <p:val>
                                            <p:strVal val="#ppt_x"/>
                                          </p:val>
                                        </p:tav>
                                        <p:tav tm="100000">
                                          <p:val>
                                            <p:strVal val="#ppt_x"/>
                                          </p:val>
                                        </p:tav>
                                      </p:tavLst>
                                    </p:anim>
                                    <p:anim calcmode="lin" valueType="num">
                                      <p:cBhvr>
                                        <p:cTn id="64" dur="1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path" presetSubtype="0" accel="50000" decel="50000" fill="hold" nodeType="clickEffect">
                                  <p:stCondLst>
                                    <p:cond delay="0"/>
                                  </p:stCondLst>
                                  <p:childTnLst>
                                    <p:animMotion origin="layout" path="M -1.875E-6 -4.44444E-6 L 0.46133 0.02524 " pathEditMode="relative" rAng="0" ptsTypes="AA">
                                      <p:cBhvr>
                                        <p:cTn id="75" dur="2000" fill="hold"/>
                                        <p:tgtEl>
                                          <p:spTgt spid="16"/>
                                        </p:tgtEl>
                                        <p:attrNameLst>
                                          <p:attrName>ppt_x</p:attrName>
                                          <p:attrName>ppt_y</p:attrName>
                                        </p:attrNameLst>
                                      </p:cBhvr>
                                      <p:rCtr x="23060" y="1250"/>
                                    </p:animMotion>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1" presetClass="exit" presetSubtype="0" fill="hold" nodeType="withEffect">
                                  <p:stCondLst>
                                    <p:cond delay="0"/>
                                  </p:stCondLst>
                                  <p:childTnLst>
                                    <p:set>
                                      <p:cBhvr>
                                        <p:cTn id="84" dur="1" fill="hold">
                                          <p:stCondLst>
                                            <p:cond delay="0"/>
                                          </p:stCondLst>
                                        </p:cTn>
                                        <p:tgtEl>
                                          <p:spTgt spid="15"/>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18"/>
                                        </p:tgtEl>
                                        <p:attrNameLst>
                                          <p:attrName>style.visibility</p:attrName>
                                        </p:attrNameLst>
                                      </p:cBhvr>
                                      <p:to>
                                        <p:strVal val="visible"/>
                                      </p:to>
                                    </p:set>
                                  </p:childTnLst>
                                </p:cTn>
                              </p:par>
                            </p:childTnLst>
                          </p:cTn>
                        </p:par>
                        <p:par>
                          <p:cTn id="87" fill="hold">
                            <p:stCondLst>
                              <p:cond delay="1000"/>
                            </p:stCondLst>
                            <p:childTnLst>
                              <p:par>
                                <p:cTn id="88" presetID="2" presetClass="exit" presetSubtype="8" fill="hold" nodeType="afterEffect">
                                  <p:stCondLst>
                                    <p:cond delay="0"/>
                                  </p:stCondLst>
                                  <p:childTnLst>
                                    <p:anim calcmode="lin" valueType="num">
                                      <p:cBhvr additive="base">
                                        <p:cTn id="89" dur="500"/>
                                        <p:tgtEl>
                                          <p:spTgt spid="17"/>
                                        </p:tgtEl>
                                        <p:attrNameLst>
                                          <p:attrName>ppt_x</p:attrName>
                                        </p:attrNameLst>
                                      </p:cBhvr>
                                      <p:tavLst>
                                        <p:tav tm="0">
                                          <p:val>
                                            <p:strVal val="ppt_x"/>
                                          </p:val>
                                        </p:tav>
                                        <p:tav tm="100000">
                                          <p:val>
                                            <p:strVal val="0-ppt_w/2"/>
                                          </p:val>
                                        </p:tav>
                                      </p:tavLst>
                                    </p:anim>
                                    <p:anim calcmode="lin" valueType="num">
                                      <p:cBhvr additive="base">
                                        <p:cTn id="90" dur="500"/>
                                        <p:tgtEl>
                                          <p:spTgt spid="17"/>
                                        </p:tgtEl>
                                        <p:attrNameLst>
                                          <p:attrName>ppt_y</p:attrName>
                                        </p:attrNameLst>
                                      </p:cBhvr>
                                      <p:tavLst>
                                        <p:tav tm="0">
                                          <p:val>
                                            <p:strVal val="ppt_y"/>
                                          </p:val>
                                        </p:tav>
                                        <p:tav tm="100000">
                                          <p:val>
                                            <p:strVal val="ppt_y"/>
                                          </p:val>
                                        </p:tav>
                                      </p:tavLst>
                                    </p:anim>
                                    <p:set>
                                      <p:cBhvr>
                                        <p:cTn id="91" dur="1" fill="hold">
                                          <p:stCondLst>
                                            <p:cond delay="499"/>
                                          </p:stCondLst>
                                        </p:cTn>
                                        <p:tgtEl>
                                          <p:spTgt spid="17"/>
                                        </p:tgtEl>
                                        <p:attrNameLst>
                                          <p:attrName>style.visibility</p:attrName>
                                        </p:attrNameLst>
                                      </p:cBhvr>
                                      <p:to>
                                        <p:strVal val="hidden"/>
                                      </p:to>
                                    </p:set>
                                  </p:childTnLst>
                                </p:cTn>
                              </p:par>
                              <p:par>
                                <p:cTn id="92" presetID="2" presetClass="entr" presetSubtype="2" fill="hold" nodeType="with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additive="base">
                                        <p:cTn id="94" dur="500" fill="hold"/>
                                        <p:tgtEl>
                                          <p:spTgt spid="19"/>
                                        </p:tgtEl>
                                        <p:attrNameLst>
                                          <p:attrName>ppt_x</p:attrName>
                                        </p:attrNameLst>
                                      </p:cBhvr>
                                      <p:tavLst>
                                        <p:tav tm="0">
                                          <p:val>
                                            <p:strVal val="1+#ppt_w/2"/>
                                          </p:val>
                                        </p:tav>
                                        <p:tav tm="100000">
                                          <p:val>
                                            <p:strVal val="#ppt_x"/>
                                          </p:val>
                                        </p:tav>
                                      </p:tavLst>
                                    </p:anim>
                                    <p:anim calcmode="lin" valueType="num">
                                      <p:cBhvr additive="base">
                                        <p:cTn id="95" dur="500" fill="hold"/>
                                        <p:tgtEl>
                                          <p:spTgt spid="19"/>
                                        </p:tgtEl>
                                        <p:attrNameLst>
                                          <p:attrName>ppt_y</p:attrName>
                                        </p:attrNameLst>
                                      </p:cBhvr>
                                      <p:tavLst>
                                        <p:tav tm="0">
                                          <p:val>
                                            <p:strVal val="#ppt_y"/>
                                          </p:val>
                                        </p:tav>
                                        <p:tav tm="100000">
                                          <p:val>
                                            <p:strVal val="#ppt_y"/>
                                          </p:val>
                                        </p:tav>
                                      </p:tavLst>
                                    </p:anim>
                                  </p:childTnLst>
                                </p:cTn>
                              </p:par>
                            </p:childTnLst>
                          </p:cTn>
                        </p:par>
                        <p:par>
                          <p:cTn id="96" fill="hold">
                            <p:stCondLst>
                              <p:cond delay="1500"/>
                            </p:stCondLst>
                            <p:childTnLst>
                              <p:par>
                                <p:cTn id="97" presetID="42" presetClass="exit" presetSubtype="0" fill="hold" nodeType="afterEffect">
                                  <p:stCondLst>
                                    <p:cond delay="0"/>
                                  </p:stCondLst>
                                  <p:childTnLst>
                                    <p:animEffect transition="out" filter="fade">
                                      <p:cBhvr>
                                        <p:cTn id="98" dur="750"/>
                                        <p:tgtEl>
                                          <p:spTgt spid="19"/>
                                        </p:tgtEl>
                                      </p:cBhvr>
                                    </p:animEffect>
                                    <p:anim calcmode="lin" valueType="num">
                                      <p:cBhvr>
                                        <p:cTn id="99" dur="750"/>
                                        <p:tgtEl>
                                          <p:spTgt spid="19"/>
                                        </p:tgtEl>
                                        <p:attrNameLst>
                                          <p:attrName>ppt_x</p:attrName>
                                        </p:attrNameLst>
                                      </p:cBhvr>
                                      <p:tavLst>
                                        <p:tav tm="0">
                                          <p:val>
                                            <p:strVal val="ppt_x"/>
                                          </p:val>
                                        </p:tav>
                                        <p:tav tm="100000">
                                          <p:val>
                                            <p:strVal val="ppt_x"/>
                                          </p:val>
                                        </p:tav>
                                      </p:tavLst>
                                    </p:anim>
                                    <p:anim calcmode="lin" valueType="num">
                                      <p:cBhvr>
                                        <p:cTn id="100" dur="750"/>
                                        <p:tgtEl>
                                          <p:spTgt spid="19"/>
                                        </p:tgtEl>
                                        <p:attrNameLst>
                                          <p:attrName>ppt_y</p:attrName>
                                        </p:attrNameLst>
                                      </p:cBhvr>
                                      <p:tavLst>
                                        <p:tav tm="0">
                                          <p:val>
                                            <p:strVal val="ppt_y"/>
                                          </p:val>
                                        </p:tav>
                                        <p:tav tm="100000">
                                          <p:val>
                                            <p:strVal val="ppt_y+.1"/>
                                          </p:val>
                                        </p:tav>
                                      </p:tavLst>
                                    </p:anim>
                                    <p:set>
                                      <p:cBhvr>
                                        <p:cTn id="101" dur="1" fill="hold">
                                          <p:stCondLst>
                                            <p:cond delay="749"/>
                                          </p:stCondLst>
                                        </p:cTn>
                                        <p:tgtEl>
                                          <p:spTgt spid="19"/>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18"/>
                                        </p:tgtEl>
                                        <p:attrNameLst>
                                          <p:attrName>style.visibility</p:attrName>
                                        </p:attrNameLst>
                                      </p:cBhvr>
                                      <p:to>
                                        <p:strVal val="hidden"/>
                                      </p:to>
                                    </p:set>
                                  </p:childTnLst>
                                </p:cTn>
                              </p:par>
                              <p:par>
                                <p:cTn id="104" presetID="1" presetClass="entr" presetSubtype="0" fill="hold" nodeType="withEffect">
                                  <p:stCondLst>
                                    <p:cond delay="0"/>
                                  </p:stCondLst>
                                  <p:childTnLst>
                                    <p:set>
                                      <p:cBhvr>
                                        <p:cTn id="105" dur="1" fill="hold">
                                          <p:stCondLst>
                                            <p:cond delay="0"/>
                                          </p:stCondLst>
                                        </p:cTn>
                                        <p:tgtEl>
                                          <p:spTgt spid="15"/>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42" presetClass="path" presetSubtype="0" accel="50000" decel="50000" fill="hold" nodeType="clickEffect">
                                  <p:stCondLst>
                                    <p:cond delay="0"/>
                                  </p:stCondLst>
                                  <p:childTnLst>
                                    <p:animMotion origin="layout" path="M 0.46133 0.02524 L -3.75E-6 -3.33333E-6 " pathEditMode="relative" rAng="0" ptsTypes="AA">
                                      <p:cBhvr>
                                        <p:cTn id="109" dur="2000" fill="hold"/>
                                        <p:tgtEl>
                                          <p:spTgt spid="16"/>
                                        </p:tgtEl>
                                        <p:attrNameLst>
                                          <p:attrName>ppt_x</p:attrName>
                                          <p:attrName>ppt_y</p:attrName>
                                        </p:attrNameLst>
                                      </p:cBhvr>
                                      <p:rCtr x="-23008" y="-12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8" grpId="1" animBg="1"/>
      <p:bldP spid="9" grpId="0" animBg="1"/>
      <p:bldP spid="10" grpId="0" animBg="1"/>
      <p:bldP spid="11"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879976" y="3284984"/>
            <a:ext cx="4835600" cy="127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11379" y="4975332"/>
            <a:ext cx="4476130" cy="1133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12"/>
          <p:cNvCxnSpPr/>
          <p:nvPr/>
        </p:nvCxnSpPr>
        <p:spPr>
          <a:xfrm rot="16200000" flipH="1">
            <a:off x="6775449" y="4502876"/>
            <a:ext cx="1521050" cy="863724"/>
          </a:xfrm>
          <a:prstGeom prst="bentConnector3">
            <a:avLst>
              <a:gd name="adj1" fmla="val -723"/>
            </a:avLst>
          </a:prstGeom>
          <a:ln w="44450">
            <a:solidFill>
              <a:srgbClr val="00B0F0"/>
            </a:solidFill>
            <a:prstDash val="solid"/>
            <a:round/>
            <a:tailEnd type="none"/>
          </a:ln>
        </p:spPr>
        <p:style>
          <a:lnRef idx="1">
            <a:schemeClr val="accent1"/>
          </a:lnRef>
          <a:fillRef idx="0">
            <a:schemeClr val="accent1"/>
          </a:fillRef>
          <a:effectRef idx="0">
            <a:schemeClr val="accent1"/>
          </a:effectRef>
          <a:fontRef idx="minor">
            <a:schemeClr val="tx1"/>
          </a:fontRef>
        </p:style>
      </p:cxnSp>
      <p:cxnSp>
        <p:nvCxnSpPr>
          <p:cNvPr id="5" name="直接连接符 12"/>
          <p:cNvCxnSpPr/>
          <p:nvPr/>
        </p:nvCxnSpPr>
        <p:spPr>
          <a:xfrm rot="16200000" flipH="1">
            <a:off x="6777750" y="4648820"/>
            <a:ext cx="1408227" cy="684661"/>
          </a:xfrm>
          <a:prstGeom prst="bentConnector3">
            <a:avLst>
              <a:gd name="adj1" fmla="val 26327"/>
            </a:avLst>
          </a:prstGeom>
          <a:ln w="44450">
            <a:solidFill>
              <a:srgbClr val="00B0F0"/>
            </a:solidFill>
            <a:prstDash val="solid"/>
            <a:round/>
            <a:tailEnd type="none"/>
          </a:ln>
        </p:spPr>
        <p:style>
          <a:lnRef idx="1">
            <a:schemeClr val="accent1"/>
          </a:lnRef>
          <a:fillRef idx="0">
            <a:schemeClr val="accent1"/>
          </a:fillRef>
          <a:effectRef idx="0">
            <a:schemeClr val="accent1"/>
          </a:effectRef>
          <a:fontRef idx="minor">
            <a:schemeClr val="tx1"/>
          </a:fontRef>
        </p:style>
      </p:cxnSp>
      <p:sp>
        <p:nvSpPr>
          <p:cNvPr id="12" name="标题 1"/>
          <p:cNvSpPr txBox="1">
            <a:spLocks noChangeArrowheads="1"/>
          </p:cNvSpPr>
          <p:nvPr/>
        </p:nvSpPr>
        <p:spPr bwMode="auto">
          <a:xfrm>
            <a:off x="-344869" y="22967"/>
            <a:ext cx="770411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Dual Network Interface</a:t>
            </a:r>
            <a:endParaRPr lang="zh-CN" altLang="en-US" sz="4800" b="1" kern="0" dirty="0">
              <a:solidFill>
                <a:srgbClr val="FFC000"/>
              </a:solidFill>
              <a:latin typeface="Arial" panose="020B0604020202020204" pitchFamily="34" charset="0"/>
              <a:cs typeface="Arial" panose="020B0604020202020204" pitchFamily="34" charset="0"/>
            </a:endParaRPr>
          </a:p>
        </p:txBody>
      </p:sp>
      <p:sp>
        <p:nvSpPr>
          <p:cNvPr id="13" name="矩形 12"/>
          <p:cNvSpPr/>
          <p:nvPr/>
        </p:nvSpPr>
        <p:spPr>
          <a:xfrm>
            <a:off x="6007340" y="2761764"/>
            <a:ext cx="5201228" cy="523220"/>
          </a:xfrm>
          <a:prstGeom prst="rect">
            <a:avLst/>
          </a:prstGeom>
        </p:spPr>
        <p:txBody>
          <a:bodyPr wrap="square">
            <a:spAutoFit/>
          </a:bodyPr>
          <a:lstStyle/>
          <a:p>
            <a:pPr lvl="0">
              <a:spcBef>
                <a:spcPts val="600"/>
              </a:spcBef>
              <a:spcAft>
                <a:spcPts val="200"/>
              </a:spcAft>
              <a:buClr>
                <a:srgbClr val="0070C0"/>
              </a:buClr>
              <a:buSzPts val="750"/>
            </a:pPr>
            <a:r>
              <a:rPr lang="en-US" altLang="zh-CN" sz="2800" dirty="0">
                <a:solidFill>
                  <a:schemeClr val="bg1"/>
                </a:solidFill>
                <a:latin typeface="Arial" panose="020B0604020202020204" pitchFamily="34" charset="0"/>
                <a:cs typeface="Arial" panose="020B0604020202020204" pitchFamily="34" charset="0"/>
              </a:rPr>
              <a:t>2 x Gigabyte Ethernet Interface</a:t>
            </a:r>
          </a:p>
        </p:txBody>
      </p:sp>
      <p:sp>
        <p:nvSpPr>
          <p:cNvPr id="14" name="矩形 13"/>
          <p:cNvSpPr/>
          <p:nvPr/>
        </p:nvSpPr>
        <p:spPr>
          <a:xfrm>
            <a:off x="10715575" y="3978002"/>
            <a:ext cx="1105101" cy="523220"/>
          </a:xfrm>
          <a:prstGeom prst="rect">
            <a:avLst/>
          </a:prstGeom>
        </p:spPr>
        <p:txBody>
          <a:bodyPr wrap="square">
            <a:spAutoFit/>
          </a:bodyPr>
          <a:lstStyle/>
          <a:p>
            <a:pPr lvl="0">
              <a:spcBef>
                <a:spcPts val="600"/>
              </a:spcBef>
              <a:spcAft>
                <a:spcPts val="200"/>
              </a:spcAft>
              <a:buClr>
                <a:srgbClr val="0070C0"/>
              </a:buClr>
              <a:buSzPts val="750"/>
            </a:pPr>
            <a:r>
              <a:rPr lang="en-US" altLang="zh-CN" sz="2800" dirty="0">
                <a:solidFill>
                  <a:schemeClr val="bg1"/>
                </a:solidFill>
                <a:latin typeface="Arial" panose="020B0604020202020204" pitchFamily="34" charset="0"/>
                <a:cs typeface="Arial" panose="020B0604020202020204" pitchFamily="34" charset="0"/>
              </a:rPr>
              <a:t>NVR</a:t>
            </a:r>
          </a:p>
        </p:txBody>
      </p:sp>
      <p:sp>
        <p:nvSpPr>
          <p:cNvPr id="15" name="矩形 14"/>
          <p:cNvSpPr/>
          <p:nvPr/>
        </p:nvSpPr>
        <p:spPr>
          <a:xfrm>
            <a:off x="10402590" y="5679845"/>
            <a:ext cx="2030114" cy="523220"/>
          </a:xfrm>
          <a:prstGeom prst="rect">
            <a:avLst/>
          </a:prstGeom>
        </p:spPr>
        <p:txBody>
          <a:bodyPr wrap="square">
            <a:spAutoFit/>
          </a:bodyPr>
          <a:lstStyle/>
          <a:p>
            <a:pPr lvl="0">
              <a:spcBef>
                <a:spcPts val="600"/>
              </a:spcBef>
              <a:spcAft>
                <a:spcPts val="200"/>
              </a:spcAft>
              <a:buClr>
                <a:srgbClr val="0070C0"/>
              </a:buClr>
              <a:buSzPts val="750"/>
            </a:pPr>
            <a:r>
              <a:rPr lang="en-US" altLang="zh-CN" sz="2800" dirty="0">
                <a:solidFill>
                  <a:schemeClr val="bg1"/>
                </a:solidFill>
                <a:latin typeface="Arial" panose="020B0604020202020204" pitchFamily="34" charset="0"/>
                <a:cs typeface="Arial" panose="020B0604020202020204" pitchFamily="34" charset="0"/>
              </a:rPr>
              <a:t>Switch</a:t>
            </a:r>
          </a:p>
        </p:txBody>
      </p:sp>
      <p:sp>
        <p:nvSpPr>
          <p:cNvPr id="18" name="矩形 17"/>
          <p:cNvSpPr/>
          <p:nvPr/>
        </p:nvSpPr>
        <p:spPr>
          <a:xfrm>
            <a:off x="360023" y="1408067"/>
            <a:ext cx="4708235" cy="5940088"/>
          </a:xfrm>
          <a:prstGeom prst="rect">
            <a:avLst/>
          </a:prstGeom>
        </p:spPr>
        <p:txBody>
          <a:bodyPr wrap="square">
            <a:spAutoFit/>
          </a:bodyPr>
          <a:lstStyle/>
          <a:p>
            <a:pPr lvl="0">
              <a:spcBef>
                <a:spcPts val="600"/>
              </a:spcBef>
              <a:spcAft>
                <a:spcPts val="200"/>
              </a:spcAft>
              <a:buClr>
                <a:srgbClr val="0070C0"/>
              </a:buClr>
              <a:buSzPts val="750"/>
            </a:pPr>
            <a:r>
              <a:rPr lang="en-US" altLang="zh-CN" sz="2800" b="1" dirty="0">
                <a:solidFill>
                  <a:schemeClr val="bg1"/>
                </a:solidFill>
                <a:latin typeface="Arial" panose="020B0604020202020204" pitchFamily="34" charset="0"/>
                <a:cs typeface="Arial" panose="020B0604020202020204" pitchFamily="34" charset="0"/>
              </a:rPr>
              <a:t>1.Multi-address mode</a:t>
            </a:r>
          </a:p>
          <a:p>
            <a:pPr lvl="0">
              <a:spcBef>
                <a:spcPts val="600"/>
              </a:spcBef>
              <a:spcAft>
                <a:spcPts val="200"/>
              </a:spcAft>
              <a:buClr>
                <a:srgbClr val="0070C0"/>
              </a:buClr>
              <a:buSzPts val="750"/>
            </a:pPr>
            <a:r>
              <a:rPr lang="en-US" altLang="zh-CN" dirty="0">
                <a:solidFill>
                  <a:schemeClr val="bg1"/>
                </a:solidFill>
                <a:latin typeface="Arial" panose="020B0604020202020204" pitchFamily="34" charset="0"/>
                <a:cs typeface="Arial" panose="020B0604020202020204" pitchFamily="34" charset="0"/>
              </a:rPr>
              <a:t>Setup two IP addresses for one NVR, connect to two different network (One for local access, another one for remote access)</a:t>
            </a:r>
          </a:p>
          <a:p>
            <a:pPr lvl="0">
              <a:spcBef>
                <a:spcPts val="600"/>
              </a:spcBef>
              <a:spcAft>
                <a:spcPts val="200"/>
              </a:spcAft>
              <a:buClr>
                <a:srgbClr val="0070C0"/>
              </a:buClr>
              <a:buSzPts val="750"/>
            </a:pPr>
            <a:endParaRPr lang="en-US" altLang="zh-CN" sz="2800" dirty="0">
              <a:solidFill>
                <a:schemeClr val="bg1"/>
              </a:solidFill>
              <a:latin typeface="Arial" panose="020B0604020202020204" pitchFamily="34" charset="0"/>
              <a:cs typeface="Arial" panose="020B0604020202020204" pitchFamily="34" charset="0"/>
            </a:endParaRPr>
          </a:p>
          <a:p>
            <a:pPr lvl="0">
              <a:spcBef>
                <a:spcPts val="600"/>
              </a:spcBef>
              <a:spcAft>
                <a:spcPts val="200"/>
              </a:spcAft>
              <a:buClr>
                <a:srgbClr val="0070C0"/>
              </a:buClr>
              <a:buSzPts val="750"/>
            </a:pPr>
            <a:r>
              <a:rPr lang="en-US" altLang="zh-CN" sz="2800" b="1" dirty="0">
                <a:solidFill>
                  <a:schemeClr val="bg1"/>
                </a:solidFill>
                <a:latin typeface="Arial" panose="020B0604020202020204" pitchFamily="34" charset="0"/>
                <a:cs typeface="Arial" panose="020B0604020202020204" pitchFamily="34" charset="0"/>
              </a:rPr>
              <a:t>2.Load Balance mode</a:t>
            </a:r>
          </a:p>
          <a:p>
            <a:pPr lvl="0">
              <a:spcBef>
                <a:spcPts val="600"/>
              </a:spcBef>
              <a:spcAft>
                <a:spcPts val="200"/>
              </a:spcAft>
              <a:buClr>
                <a:srgbClr val="0070C0"/>
              </a:buClr>
              <a:buSzPts val="750"/>
            </a:pPr>
            <a:r>
              <a:rPr lang="en-US" altLang="zh-CN" dirty="0">
                <a:solidFill>
                  <a:schemeClr val="bg1"/>
                </a:solidFill>
                <a:latin typeface="Arial" panose="020B0604020202020204" pitchFamily="34" charset="0"/>
                <a:cs typeface="Arial" panose="020B0604020202020204" pitchFamily="34" charset="0"/>
              </a:rPr>
              <a:t>Automatically balance the throughout, combine to one 2 Gigabyte Ethernet interface</a:t>
            </a:r>
          </a:p>
          <a:p>
            <a:pPr marL="514350" lvl="0" indent="-514350">
              <a:spcBef>
                <a:spcPts val="600"/>
              </a:spcBef>
              <a:spcAft>
                <a:spcPts val="200"/>
              </a:spcAft>
              <a:buClr>
                <a:srgbClr val="0070C0"/>
              </a:buClr>
              <a:buSzPts val="750"/>
              <a:buAutoNum type="arabicPeriod"/>
            </a:pPr>
            <a:endParaRPr lang="en-US" altLang="zh-CN" sz="2800" b="1" dirty="0">
              <a:solidFill>
                <a:schemeClr val="bg1"/>
              </a:solidFill>
              <a:latin typeface="Arial" panose="020B0604020202020204" pitchFamily="34" charset="0"/>
              <a:cs typeface="Arial" panose="020B0604020202020204" pitchFamily="34" charset="0"/>
            </a:endParaRPr>
          </a:p>
          <a:p>
            <a:pPr lvl="0">
              <a:spcBef>
                <a:spcPts val="600"/>
              </a:spcBef>
              <a:spcAft>
                <a:spcPts val="200"/>
              </a:spcAft>
              <a:buClr>
                <a:srgbClr val="0070C0"/>
              </a:buClr>
              <a:buSzPts val="750"/>
            </a:pPr>
            <a:r>
              <a:rPr lang="en-US" altLang="zh-CN" sz="2800" b="1" dirty="0">
                <a:solidFill>
                  <a:schemeClr val="bg1"/>
                </a:solidFill>
                <a:latin typeface="Arial" panose="020B0604020202020204" pitchFamily="34" charset="0"/>
                <a:cs typeface="Arial" panose="020B0604020202020204" pitchFamily="34" charset="0"/>
              </a:rPr>
              <a:t>3.Fault-tolerant mode</a:t>
            </a:r>
          </a:p>
          <a:p>
            <a:pPr lvl="0">
              <a:spcBef>
                <a:spcPts val="600"/>
              </a:spcBef>
              <a:spcAft>
                <a:spcPts val="200"/>
              </a:spcAft>
              <a:buClr>
                <a:srgbClr val="0070C0"/>
              </a:buClr>
              <a:buSzPts val="750"/>
            </a:pPr>
            <a:r>
              <a:rPr lang="en-US" altLang="zh-CN" dirty="0">
                <a:solidFill>
                  <a:schemeClr val="bg1"/>
                </a:solidFill>
                <a:latin typeface="Arial" panose="020B0604020202020204" pitchFamily="34" charset="0"/>
                <a:cs typeface="Arial" panose="020B0604020202020204" pitchFamily="34" charset="0"/>
              </a:rPr>
              <a:t>Automatically enable the backup port when the main port failed</a:t>
            </a:r>
          </a:p>
          <a:p>
            <a:pPr lvl="0">
              <a:spcBef>
                <a:spcPts val="600"/>
              </a:spcBef>
              <a:spcAft>
                <a:spcPts val="200"/>
              </a:spcAft>
              <a:buClr>
                <a:srgbClr val="0070C0"/>
              </a:buClr>
              <a:buSzPts val="750"/>
            </a:pPr>
            <a:endParaRPr lang="en-US" altLang="zh-CN" dirty="0">
              <a:solidFill>
                <a:schemeClr val="bg1"/>
              </a:solidFill>
              <a:latin typeface="Arial" panose="020B0604020202020204" pitchFamily="34" charset="0"/>
              <a:cs typeface="Arial" panose="020B0604020202020204" pitchFamily="34" charset="0"/>
            </a:endParaRPr>
          </a:p>
          <a:p>
            <a:pPr lvl="0">
              <a:spcBef>
                <a:spcPts val="600"/>
              </a:spcBef>
              <a:spcAft>
                <a:spcPts val="200"/>
              </a:spcAft>
              <a:buClr>
                <a:srgbClr val="0070C0"/>
              </a:buClr>
              <a:buSzPts val="750"/>
            </a:pPr>
            <a:endParaRPr lang="en-US" altLang="zh-CN" dirty="0">
              <a:solidFill>
                <a:schemeClr val="bg1"/>
              </a:solidFill>
              <a:latin typeface="Arial" panose="020B0604020202020204" pitchFamily="34" charset="0"/>
              <a:cs typeface="Arial" panose="020B0604020202020204" pitchFamily="34" charset="0"/>
            </a:endParaRPr>
          </a:p>
        </p:txBody>
      </p:sp>
      <p:sp>
        <p:nvSpPr>
          <p:cNvPr id="19" name="圆角矩形 18"/>
          <p:cNvSpPr/>
          <p:nvPr/>
        </p:nvSpPr>
        <p:spPr>
          <a:xfrm>
            <a:off x="6985077" y="4077072"/>
            <a:ext cx="238068" cy="162539"/>
          </a:xfrm>
          <a:prstGeom prst="roundRect">
            <a:avLst/>
          </a:prstGeom>
          <a:solidFill>
            <a:schemeClr val="accent1">
              <a:alpha val="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圆角矩形 19"/>
          <p:cNvSpPr/>
          <p:nvPr/>
        </p:nvSpPr>
        <p:spPr>
          <a:xfrm>
            <a:off x="6986664" y="4271165"/>
            <a:ext cx="238068" cy="162539"/>
          </a:xfrm>
          <a:prstGeom prst="roundRect">
            <a:avLst/>
          </a:prstGeom>
          <a:solidFill>
            <a:schemeClr val="accent1">
              <a:alpha val="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右箭头 21"/>
          <p:cNvSpPr/>
          <p:nvPr/>
        </p:nvSpPr>
        <p:spPr bwMode="auto">
          <a:xfrm rot="6019900">
            <a:off x="6819882" y="3542667"/>
            <a:ext cx="806525" cy="179977"/>
          </a:xfrm>
          <a:prstGeom prst="rightArrow">
            <a:avLst>
              <a:gd name="adj1" fmla="val 50000"/>
              <a:gd name="adj2" fmla="val 46340"/>
            </a:avLst>
          </a:prstGeom>
          <a:solidFill>
            <a:srgbClr val="FF000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6" name="矩形 5"/>
          <p:cNvSpPr/>
          <p:nvPr/>
        </p:nvSpPr>
        <p:spPr>
          <a:xfrm>
            <a:off x="6744072" y="1080451"/>
            <a:ext cx="6096000" cy="1754326"/>
          </a:xfrm>
          <a:prstGeom prst="rect">
            <a:avLst/>
          </a:prstGeom>
        </p:spPr>
        <p:txBody>
          <a:bodyPr>
            <a:spAutoFit/>
          </a:bodyPr>
          <a:lstStyle/>
          <a:p>
            <a:pPr>
              <a:lnSpc>
                <a:spcPct val="150000"/>
              </a:lnSpc>
            </a:pPr>
            <a:r>
              <a:rPr lang="en-US" altLang="zh-CN" sz="24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NVR304 series(Non PoE)</a:t>
            </a:r>
          </a:p>
          <a:p>
            <a:pPr>
              <a:lnSpc>
                <a:spcPct val="150000"/>
              </a:lnSpc>
            </a:pPr>
            <a:r>
              <a:rPr lang="en-US" altLang="zh-CN" sz="24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NVR208 series</a:t>
            </a:r>
          </a:p>
          <a:p>
            <a:pPr>
              <a:lnSpc>
                <a:spcPct val="150000"/>
              </a:lnSpc>
            </a:pPr>
            <a:r>
              <a:rPr lang="en-US" altLang="zh-CN" sz="24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NVR308 series</a:t>
            </a:r>
          </a:p>
        </p:txBody>
      </p:sp>
    </p:spTree>
    <p:extLst>
      <p:ext uri="{BB962C8B-B14F-4D97-AF65-F5344CB8AC3E}">
        <p14:creationId xmlns:p14="http://schemas.microsoft.com/office/powerpoint/2010/main" val="19097722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fade">
                                      <p:cBhvr>
                                        <p:cTn id="51" dur="1000"/>
                                        <p:tgtEl>
                                          <p:spTgt spid="18">
                                            <p:txEl>
                                              <p:pRg st="0" end="0"/>
                                            </p:txEl>
                                          </p:spTgt>
                                        </p:tgtEl>
                                      </p:cBhvr>
                                    </p:animEffect>
                                    <p:anim calcmode="lin" valueType="num">
                                      <p:cBhvr>
                                        <p:cTn id="52"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8">
                                            <p:txEl>
                                              <p:pRg st="1" end="1"/>
                                            </p:txEl>
                                          </p:spTgt>
                                        </p:tgtEl>
                                        <p:attrNameLst>
                                          <p:attrName>style.visibility</p:attrName>
                                        </p:attrNameLst>
                                      </p:cBhvr>
                                      <p:to>
                                        <p:strVal val="visible"/>
                                      </p:to>
                                    </p:set>
                                    <p:animEffect transition="in" filter="fade">
                                      <p:cBhvr>
                                        <p:cTn id="56" dur="1000"/>
                                        <p:tgtEl>
                                          <p:spTgt spid="18">
                                            <p:txEl>
                                              <p:pRg st="1" end="1"/>
                                            </p:txEl>
                                          </p:spTgt>
                                        </p:tgtEl>
                                      </p:cBhvr>
                                    </p:animEffect>
                                    <p:anim calcmode="lin" valueType="num">
                                      <p:cBhvr>
                                        <p:cTn id="57"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8">
                                            <p:txEl>
                                              <p:pRg st="3" end="3"/>
                                            </p:txEl>
                                          </p:spTgt>
                                        </p:tgtEl>
                                        <p:attrNameLst>
                                          <p:attrName>style.visibility</p:attrName>
                                        </p:attrNameLst>
                                      </p:cBhvr>
                                      <p:to>
                                        <p:strVal val="visible"/>
                                      </p:to>
                                    </p:set>
                                    <p:animEffect transition="in" filter="fade">
                                      <p:cBhvr>
                                        <p:cTn id="63" dur="1000"/>
                                        <p:tgtEl>
                                          <p:spTgt spid="18">
                                            <p:txEl>
                                              <p:pRg st="3" end="3"/>
                                            </p:txEl>
                                          </p:spTgt>
                                        </p:tgtEl>
                                      </p:cBhvr>
                                    </p:animEffect>
                                    <p:anim calcmode="lin" valueType="num">
                                      <p:cBhvr>
                                        <p:cTn id="64" dur="1000" fill="hold"/>
                                        <p:tgtEl>
                                          <p:spTgt spid="18">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18">
                                            <p:txEl>
                                              <p:pRg st="3" end="3"/>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8">
                                            <p:txEl>
                                              <p:pRg st="4" end="4"/>
                                            </p:txEl>
                                          </p:spTgt>
                                        </p:tgtEl>
                                        <p:attrNameLst>
                                          <p:attrName>style.visibility</p:attrName>
                                        </p:attrNameLst>
                                      </p:cBhvr>
                                      <p:to>
                                        <p:strVal val="visible"/>
                                      </p:to>
                                    </p:set>
                                    <p:animEffect transition="in" filter="fade">
                                      <p:cBhvr>
                                        <p:cTn id="68" dur="1000"/>
                                        <p:tgtEl>
                                          <p:spTgt spid="18">
                                            <p:txEl>
                                              <p:pRg st="4" end="4"/>
                                            </p:txEl>
                                          </p:spTgt>
                                        </p:tgtEl>
                                      </p:cBhvr>
                                    </p:animEffect>
                                    <p:anim calcmode="lin" valueType="num">
                                      <p:cBhvr>
                                        <p:cTn id="69" dur="1000" fill="hold"/>
                                        <p:tgtEl>
                                          <p:spTgt spid="18">
                                            <p:txEl>
                                              <p:pRg st="4" end="4"/>
                                            </p:txEl>
                                          </p:spTgt>
                                        </p:tgtEl>
                                        <p:attrNameLst>
                                          <p:attrName>ppt_x</p:attrName>
                                        </p:attrNameLst>
                                      </p:cBhvr>
                                      <p:tavLst>
                                        <p:tav tm="0">
                                          <p:val>
                                            <p:strVal val="#ppt_x"/>
                                          </p:val>
                                        </p:tav>
                                        <p:tav tm="100000">
                                          <p:val>
                                            <p:strVal val="#ppt_x"/>
                                          </p:val>
                                        </p:tav>
                                      </p:tavLst>
                                    </p:anim>
                                    <p:anim calcmode="lin" valueType="num">
                                      <p:cBhvr>
                                        <p:cTn id="70" dur="1000" fill="hold"/>
                                        <p:tgtEl>
                                          <p:spTgt spid="1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8">
                                            <p:txEl>
                                              <p:pRg st="6" end="6"/>
                                            </p:txEl>
                                          </p:spTgt>
                                        </p:tgtEl>
                                        <p:attrNameLst>
                                          <p:attrName>style.visibility</p:attrName>
                                        </p:attrNameLst>
                                      </p:cBhvr>
                                      <p:to>
                                        <p:strVal val="visible"/>
                                      </p:to>
                                    </p:set>
                                    <p:animEffect transition="in" filter="fade">
                                      <p:cBhvr>
                                        <p:cTn id="75" dur="1000"/>
                                        <p:tgtEl>
                                          <p:spTgt spid="18">
                                            <p:txEl>
                                              <p:pRg st="6" end="6"/>
                                            </p:txEl>
                                          </p:spTgt>
                                        </p:tgtEl>
                                      </p:cBhvr>
                                    </p:animEffect>
                                    <p:anim calcmode="lin" valueType="num">
                                      <p:cBhvr>
                                        <p:cTn id="76" dur="1000" fill="hold"/>
                                        <p:tgtEl>
                                          <p:spTgt spid="18">
                                            <p:txEl>
                                              <p:pRg st="6" end="6"/>
                                            </p:txEl>
                                          </p:spTgt>
                                        </p:tgtEl>
                                        <p:attrNameLst>
                                          <p:attrName>ppt_x</p:attrName>
                                        </p:attrNameLst>
                                      </p:cBhvr>
                                      <p:tavLst>
                                        <p:tav tm="0">
                                          <p:val>
                                            <p:strVal val="#ppt_x"/>
                                          </p:val>
                                        </p:tav>
                                        <p:tav tm="100000">
                                          <p:val>
                                            <p:strVal val="#ppt_x"/>
                                          </p:val>
                                        </p:tav>
                                      </p:tavLst>
                                    </p:anim>
                                    <p:anim calcmode="lin" valueType="num">
                                      <p:cBhvr>
                                        <p:cTn id="77" dur="1000" fill="hold"/>
                                        <p:tgtEl>
                                          <p:spTgt spid="18">
                                            <p:txEl>
                                              <p:pRg st="6" end="6"/>
                                            </p:txEl>
                                          </p:spTgt>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18">
                                            <p:txEl>
                                              <p:pRg st="7" end="7"/>
                                            </p:txEl>
                                          </p:spTgt>
                                        </p:tgtEl>
                                        <p:attrNameLst>
                                          <p:attrName>style.visibility</p:attrName>
                                        </p:attrNameLst>
                                      </p:cBhvr>
                                      <p:to>
                                        <p:strVal val="visible"/>
                                      </p:to>
                                    </p:set>
                                    <p:animEffect transition="in" filter="fade">
                                      <p:cBhvr>
                                        <p:cTn id="80" dur="1000"/>
                                        <p:tgtEl>
                                          <p:spTgt spid="18">
                                            <p:txEl>
                                              <p:pRg st="7" end="7"/>
                                            </p:txEl>
                                          </p:spTgt>
                                        </p:tgtEl>
                                      </p:cBhvr>
                                    </p:animEffect>
                                    <p:anim calcmode="lin" valueType="num">
                                      <p:cBhvr>
                                        <p:cTn id="81" dur="1000" fill="hold"/>
                                        <p:tgtEl>
                                          <p:spTgt spid="18">
                                            <p:txEl>
                                              <p:pRg st="7" end="7"/>
                                            </p:txEl>
                                          </p:spTgt>
                                        </p:tgtEl>
                                        <p:attrNameLst>
                                          <p:attrName>ppt_x</p:attrName>
                                        </p:attrNameLst>
                                      </p:cBhvr>
                                      <p:tavLst>
                                        <p:tav tm="0">
                                          <p:val>
                                            <p:strVal val="#ppt_x"/>
                                          </p:val>
                                        </p:tav>
                                        <p:tav tm="100000">
                                          <p:val>
                                            <p:strVal val="#ppt_x"/>
                                          </p:val>
                                        </p:tav>
                                      </p:tavLst>
                                    </p:anim>
                                    <p:anim calcmode="lin" valueType="num">
                                      <p:cBhvr>
                                        <p:cTn id="82" dur="1000" fill="hold"/>
                                        <p:tgtEl>
                                          <p:spTgt spid="1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1000"/>
                                        <p:tgtEl>
                                          <p:spTgt spid="6"/>
                                        </p:tgtEl>
                                      </p:cBhvr>
                                    </p:animEffect>
                                    <p:anim calcmode="lin" valueType="num">
                                      <p:cBhvr>
                                        <p:cTn id="88" dur="1000" fill="hold"/>
                                        <p:tgtEl>
                                          <p:spTgt spid="6"/>
                                        </p:tgtEl>
                                        <p:attrNameLst>
                                          <p:attrName>ppt_x</p:attrName>
                                        </p:attrNameLst>
                                      </p:cBhvr>
                                      <p:tavLst>
                                        <p:tav tm="0">
                                          <p:val>
                                            <p:strVal val="#ppt_x"/>
                                          </p:val>
                                        </p:tav>
                                        <p:tav tm="100000">
                                          <p:val>
                                            <p:strVal val="#ppt_x"/>
                                          </p:val>
                                        </p:tav>
                                      </p:tavLst>
                                    </p:anim>
                                    <p:anim calcmode="lin" valueType="num">
                                      <p:cBhvr>
                                        <p:cTn id="8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9" grpId="0" animBg="1"/>
      <p:bldP spid="20" grpId="0" animBg="1"/>
      <p:bldP spid="22"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384720" y="116632"/>
            <a:ext cx="2736304"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Https</a:t>
            </a:r>
            <a:endParaRPr lang="zh-CN" altLang="en-US" sz="4800" b="1" kern="0" dirty="0">
              <a:solidFill>
                <a:srgbClr val="FFC000"/>
              </a:solidFill>
              <a:latin typeface="Arial" panose="020B0604020202020204" pitchFamily="34" charset="0"/>
              <a:cs typeface="Arial" panose="020B0604020202020204" pitchFamily="34" charset="0"/>
            </a:endParaRPr>
          </a:p>
        </p:txBody>
      </p:sp>
      <p:sp>
        <p:nvSpPr>
          <p:cNvPr id="10" name="矩形 9"/>
          <p:cNvSpPr/>
          <p:nvPr/>
        </p:nvSpPr>
        <p:spPr>
          <a:xfrm>
            <a:off x="3401120" y="3008081"/>
            <a:ext cx="4206601" cy="461665"/>
          </a:xfrm>
          <a:prstGeom prst="rect">
            <a:avLst/>
          </a:prstGeom>
        </p:spPr>
        <p:txBody>
          <a:bodyPr wrap="none">
            <a:spAutoFit/>
          </a:bodyPr>
          <a:lstStyle/>
          <a:p>
            <a:pPr lvl="0">
              <a:spcBef>
                <a:spcPts val="600"/>
              </a:spcBef>
              <a:spcAft>
                <a:spcPts val="200"/>
              </a:spcAft>
              <a:buClr>
                <a:srgbClr val="0070C0"/>
              </a:buClr>
              <a:buSzPts val="750"/>
            </a:pPr>
            <a:r>
              <a:rPr lang="en-US" altLang="zh-CN" sz="2400" dirty="0">
                <a:solidFill>
                  <a:schemeClr val="bg1"/>
                </a:solidFill>
                <a:latin typeface="Source Sans Pro Light" panose="020B0403030403020204" pitchFamily="34" charset="0"/>
              </a:rPr>
              <a:t>Encrypted network transmission</a:t>
            </a:r>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9180" y="5301208"/>
            <a:ext cx="3062054" cy="792088"/>
          </a:xfrm>
          <a:prstGeom prst="rect">
            <a:avLst/>
          </a:prstGeom>
        </p:spPr>
      </p:pic>
      <p:pic>
        <p:nvPicPr>
          <p:cNvPr id="7" name="图片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0760" y="1979968"/>
            <a:ext cx="3240360" cy="607569"/>
          </a:xfrm>
          <a:prstGeom prst="rect">
            <a:avLst/>
          </a:prstGeom>
        </p:spPr>
      </p:pic>
      <p:sp>
        <p:nvSpPr>
          <p:cNvPr id="13" name="KSO_Shape"/>
          <p:cNvSpPr>
            <a:spLocks/>
          </p:cNvSpPr>
          <p:nvPr/>
        </p:nvSpPr>
        <p:spPr bwMode="auto">
          <a:xfrm>
            <a:off x="7468074" y="1161962"/>
            <a:ext cx="1905000" cy="142557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lumMod val="65000"/>
            </a:schemeClr>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文本框 8"/>
          <p:cNvSpPr txBox="1"/>
          <p:nvPr/>
        </p:nvSpPr>
        <p:spPr>
          <a:xfrm>
            <a:off x="4161838" y="1418223"/>
            <a:ext cx="2403222" cy="646331"/>
          </a:xfrm>
          <a:prstGeom prst="rect">
            <a:avLst/>
          </a:prstGeom>
          <a:noFill/>
        </p:spPr>
        <p:txBody>
          <a:bodyPr wrap="none" rtlCol="0">
            <a:spAutoFit/>
          </a:bodyPr>
          <a:lstStyle/>
          <a:p>
            <a:r>
              <a:rPr lang="en-US" altLang="zh-CN" dirty="0">
                <a:solidFill>
                  <a:schemeClr val="bg1"/>
                </a:solidFill>
              </a:rPr>
              <a:t>Http: Easy to be </a:t>
            </a:r>
          </a:p>
          <a:p>
            <a:r>
              <a:rPr lang="en-US" altLang="zh-CN" dirty="0">
                <a:solidFill>
                  <a:schemeClr val="bg1"/>
                </a:solidFill>
              </a:rPr>
              <a:t>captured and cracked</a:t>
            </a:r>
            <a:endParaRPr lang="zh-CN" altLang="en-US" dirty="0">
              <a:solidFill>
                <a:schemeClr val="bg1"/>
              </a:solidFill>
            </a:endParaRPr>
          </a:p>
        </p:txBody>
      </p:sp>
      <p:sp>
        <p:nvSpPr>
          <p:cNvPr id="16" name="左右箭头 15"/>
          <p:cNvSpPr/>
          <p:nvPr/>
        </p:nvSpPr>
        <p:spPr bwMode="auto">
          <a:xfrm>
            <a:off x="3473128" y="2064554"/>
            <a:ext cx="3922938" cy="518395"/>
          </a:xfrm>
          <a:prstGeom prst="lef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14" name="图片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58398" y="836712"/>
            <a:ext cx="2952397" cy="2214298"/>
          </a:xfrm>
          <a:prstGeom prst="rect">
            <a:avLst/>
          </a:prstGeom>
        </p:spPr>
      </p:pic>
      <p:sp>
        <p:nvSpPr>
          <p:cNvPr id="15" name="文本框 14"/>
          <p:cNvSpPr txBox="1"/>
          <p:nvPr/>
        </p:nvSpPr>
        <p:spPr>
          <a:xfrm>
            <a:off x="4833631" y="2396650"/>
            <a:ext cx="1104790" cy="523220"/>
          </a:xfrm>
          <a:prstGeom prst="rect">
            <a:avLst/>
          </a:prstGeom>
          <a:noFill/>
        </p:spPr>
        <p:txBody>
          <a:bodyPr wrap="none" rtlCol="0">
            <a:spAutoFit/>
          </a:bodyPr>
          <a:lstStyle/>
          <a:p>
            <a:r>
              <a:rPr lang="en-US" altLang="zh-CN" sz="2800" b="1" dirty="0">
                <a:solidFill>
                  <a:srgbClr val="FFC000"/>
                </a:solidFill>
              </a:rPr>
              <a:t>Http</a:t>
            </a:r>
            <a:r>
              <a:rPr lang="en-US" altLang="zh-CN" sz="2800" b="1" dirty="0">
                <a:solidFill>
                  <a:srgbClr val="FF0000"/>
                </a:solidFill>
              </a:rPr>
              <a:t>s</a:t>
            </a:r>
            <a:endParaRPr lang="zh-CN" altLang="en-US" sz="2800" b="1" dirty="0">
              <a:solidFill>
                <a:srgbClr val="FF0000"/>
              </a:solidFill>
            </a:endParaRPr>
          </a:p>
        </p:txBody>
      </p:sp>
      <p:sp>
        <p:nvSpPr>
          <p:cNvPr id="17" name="矩形 16"/>
          <p:cNvSpPr/>
          <p:nvPr/>
        </p:nvSpPr>
        <p:spPr>
          <a:xfrm>
            <a:off x="160760" y="4095904"/>
            <a:ext cx="11263832" cy="954107"/>
          </a:xfrm>
          <a:prstGeom prst="rect">
            <a:avLst/>
          </a:prstGeom>
        </p:spPr>
        <p:txBody>
          <a:bodyPr wrap="square">
            <a:spAutoFit/>
          </a:bodyPr>
          <a:lstStyle/>
          <a:p>
            <a:pPr>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UNV NVR all support https, give the data transmission the best protection between NVR and Client</a:t>
            </a:r>
          </a:p>
        </p:txBody>
      </p:sp>
    </p:spTree>
    <p:extLst>
      <p:ext uri="{BB962C8B-B14F-4D97-AF65-F5344CB8AC3E}">
        <p14:creationId xmlns:p14="http://schemas.microsoft.com/office/powerpoint/2010/main" val="2354568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ox(in)">
                                      <p:cBhvr>
                                        <p:cTn id="30" dur="250"/>
                                        <p:tgtEl>
                                          <p:spTgt spid="1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5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9" grpId="0"/>
      <p:bldP spid="16" grpId="0" animBg="1"/>
      <p:bldP spid="15"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7408" y="2287032"/>
            <a:ext cx="13393487" cy="1862048"/>
          </a:xfrm>
          <a:prstGeom prst="rect">
            <a:avLst/>
          </a:prstGeom>
          <a:noFill/>
        </p:spPr>
        <p:txBody>
          <a:bodyPr wrap="square" rtlCol="0">
            <a:spAutoFit/>
          </a:bodyPr>
          <a:lstStyle/>
          <a:p>
            <a:r>
              <a:rPr lang="en-US" altLang="zh-CN" sz="11500" dirty="0">
                <a:solidFill>
                  <a:schemeClr val="bg1"/>
                </a:solidFill>
                <a:latin typeface="Arial" panose="020B0604020202020204" pitchFamily="34" charset="0"/>
                <a:cs typeface="Arial" panose="020B0604020202020204" pitchFamily="34" charset="0"/>
              </a:rPr>
              <a:t>Easy Installation</a:t>
            </a:r>
            <a:endParaRPr lang="zh-CN" altLang="en-US" sz="11500" dirty="0">
              <a:solidFill>
                <a:schemeClr val="bg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35560" y="4149080"/>
            <a:ext cx="7992888" cy="1364639"/>
          </a:xfrm>
          <a:prstGeom prst="rect">
            <a:avLst/>
          </a:prstGeom>
        </p:spPr>
      </p:pic>
    </p:spTree>
    <p:extLst>
      <p:ext uri="{BB962C8B-B14F-4D97-AF65-F5344CB8AC3E}">
        <p14:creationId xmlns:p14="http://schemas.microsoft.com/office/powerpoint/2010/main" val="19932180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9336" y="28575"/>
            <a:ext cx="5040560"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4800" b="1" kern="0" dirty="0">
                <a:solidFill>
                  <a:srgbClr val="FFC000"/>
                </a:solidFill>
                <a:latin typeface="Arial" panose="020B0604020202020204" pitchFamily="34" charset="0"/>
                <a:cs typeface="Arial" panose="020B0604020202020204" pitchFamily="34" charset="0"/>
              </a:rPr>
              <a:t>PoE</a:t>
            </a:r>
            <a:endParaRPr lang="zh-CN" altLang="en-US" sz="4800" b="1" kern="0" dirty="0">
              <a:solidFill>
                <a:srgbClr val="FFC000"/>
              </a:solidFill>
              <a:latin typeface="Arial" panose="020B0604020202020204" pitchFamily="34" charset="0"/>
              <a:cs typeface="Arial" panose="020B0604020202020204" pitchFamily="34" charset="0"/>
            </a:endParaRPr>
          </a:p>
        </p:txBody>
      </p:sp>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7248128" y="342141"/>
            <a:ext cx="1722625" cy="1328375"/>
          </a:xfrm>
          <a:prstGeom prst="rect">
            <a:avLst/>
          </a:prstGeom>
        </p:spPr>
      </p:pic>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7030291" y="1416967"/>
            <a:ext cx="1722625" cy="1328375"/>
          </a:xfrm>
          <a:prstGeom prst="rect">
            <a:avLst/>
          </a:prstGeom>
        </p:spPr>
      </p:pic>
      <p:grpSp>
        <p:nvGrpSpPr>
          <p:cNvPr id="18" name="组合 17"/>
          <p:cNvGrpSpPr/>
          <p:nvPr/>
        </p:nvGrpSpPr>
        <p:grpSpPr>
          <a:xfrm>
            <a:off x="3996328" y="1621088"/>
            <a:ext cx="3060123" cy="854349"/>
            <a:chOff x="3996328" y="1621088"/>
            <a:chExt cx="3060123" cy="854349"/>
          </a:xfrm>
        </p:grpSpPr>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4897423">
              <a:off x="5466379" y="571581"/>
              <a:ext cx="540566" cy="2639579"/>
            </a:xfrm>
            <a:prstGeom prst="rect">
              <a:avLst/>
            </a:prstGeom>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5885276">
              <a:off x="4239116" y="1991016"/>
              <a:ext cx="241633" cy="727209"/>
            </a:xfrm>
            <a:prstGeom prst="rect">
              <a:avLst/>
            </a:prstGeom>
          </p:spPr>
        </p:pic>
      </p:grpSp>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19936" y="590320"/>
            <a:ext cx="2428668" cy="1618372"/>
          </a:xfrm>
          <a:prstGeom prst="rect">
            <a:avLst/>
          </a:prstGeom>
        </p:spPr>
      </p:pic>
      <p:grpSp>
        <p:nvGrpSpPr>
          <p:cNvPr id="19" name="组合 18"/>
          <p:cNvGrpSpPr/>
          <p:nvPr/>
        </p:nvGrpSpPr>
        <p:grpSpPr>
          <a:xfrm>
            <a:off x="4143821" y="2311413"/>
            <a:ext cx="3086279" cy="540566"/>
            <a:chOff x="4143821" y="2311413"/>
            <a:chExt cx="3086279" cy="540566"/>
          </a:xfrm>
        </p:grpSpPr>
        <p:pic>
          <p:nvPicPr>
            <p:cNvPr id="17" name="图片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640028" y="1261906"/>
              <a:ext cx="540566" cy="2639579"/>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064740">
              <a:off x="4382937" y="2177859"/>
              <a:ext cx="248977" cy="727209"/>
            </a:xfrm>
            <a:prstGeom prst="rect">
              <a:avLst/>
            </a:prstGeom>
          </p:spPr>
        </p:pic>
      </p:grpSp>
      <p:pic>
        <p:nvPicPr>
          <p:cNvPr id="5" name="图片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28855" y="1683710"/>
            <a:ext cx="2428668" cy="1618372"/>
          </a:xfrm>
          <a:prstGeom prst="rect">
            <a:avLst/>
          </a:prstGeom>
        </p:spPr>
      </p:pic>
      <p:pic>
        <p:nvPicPr>
          <p:cNvPr id="3" name="图片 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21061" y="2098348"/>
            <a:ext cx="4208504" cy="789096"/>
          </a:xfrm>
          <a:prstGeom prst="rect">
            <a:avLst/>
          </a:prstGeom>
        </p:spPr>
      </p:pic>
      <p:sp>
        <p:nvSpPr>
          <p:cNvPr id="14" name="KSO_Shape"/>
          <p:cNvSpPr/>
          <p:nvPr/>
        </p:nvSpPr>
        <p:spPr>
          <a:xfrm>
            <a:off x="7985199" y="327193"/>
            <a:ext cx="351713" cy="526254"/>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文本框 19"/>
          <p:cNvSpPr txBox="1"/>
          <p:nvPr/>
        </p:nvSpPr>
        <p:spPr>
          <a:xfrm>
            <a:off x="220303" y="1314378"/>
            <a:ext cx="5869940" cy="369332"/>
          </a:xfrm>
          <a:prstGeom prst="rect">
            <a:avLst/>
          </a:prstGeom>
          <a:noFill/>
        </p:spPr>
        <p:txBody>
          <a:bodyPr wrap="none" rtlCol="0">
            <a:spAutoFit/>
          </a:bodyPr>
          <a:lstStyle/>
          <a:p>
            <a:r>
              <a:rPr lang="en-US" altLang="zh-CN" dirty="0">
                <a:solidFill>
                  <a:schemeClr val="bg1"/>
                </a:solidFill>
              </a:rPr>
              <a:t>Traditional camera power up method: By power adapter</a:t>
            </a:r>
            <a:endParaRPr lang="zh-CN" altLang="en-US" dirty="0">
              <a:solidFill>
                <a:schemeClr val="bg1"/>
              </a:solidFill>
            </a:endParaRPr>
          </a:p>
        </p:txBody>
      </p:sp>
      <p:sp>
        <p:nvSpPr>
          <p:cNvPr id="21" name="文本框 20"/>
          <p:cNvSpPr txBox="1"/>
          <p:nvPr/>
        </p:nvSpPr>
        <p:spPr>
          <a:xfrm>
            <a:off x="130052" y="3611565"/>
            <a:ext cx="6181972" cy="923330"/>
          </a:xfrm>
          <a:prstGeom prst="rect">
            <a:avLst/>
          </a:prstGeom>
          <a:noFill/>
        </p:spPr>
        <p:txBody>
          <a:bodyPr wrap="square" rtlCol="0">
            <a:spAutoFit/>
          </a:bodyPr>
          <a:lstStyle/>
          <a:p>
            <a:r>
              <a:rPr lang="en-US" altLang="zh-CN" dirty="0">
                <a:solidFill>
                  <a:schemeClr val="accent1"/>
                </a:solidFill>
              </a:rPr>
              <a:t>Uniview provide PoE NVR(Model name with “</a:t>
            </a:r>
            <a:r>
              <a:rPr lang="en-US" altLang="zh-CN" b="1" dirty="0">
                <a:solidFill>
                  <a:schemeClr val="accent1"/>
                </a:solidFill>
              </a:rPr>
              <a:t>P</a:t>
            </a:r>
            <a:r>
              <a:rPr lang="en-US" altLang="zh-CN" dirty="0">
                <a:solidFill>
                  <a:schemeClr val="accent1"/>
                </a:solidFill>
              </a:rPr>
              <a:t>”) which make it much easier and more economic(Don’t need additional power adapter)</a:t>
            </a:r>
            <a:endParaRPr lang="zh-CN" altLang="en-US" dirty="0">
              <a:solidFill>
                <a:schemeClr val="accent1"/>
              </a:solidFill>
            </a:endParaRPr>
          </a:p>
        </p:txBody>
      </p:sp>
      <p:grpSp>
        <p:nvGrpSpPr>
          <p:cNvPr id="22" name="组合 21"/>
          <p:cNvGrpSpPr/>
          <p:nvPr/>
        </p:nvGrpSpPr>
        <p:grpSpPr>
          <a:xfrm>
            <a:off x="3996328" y="4550458"/>
            <a:ext cx="3060123" cy="854349"/>
            <a:chOff x="3996328" y="1621088"/>
            <a:chExt cx="3060123" cy="854349"/>
          </a:xfrm>
        </p:grpSpPr>
        <p:pic>
          <p:nvPicPr>
            <p:cNvPr id="23" name="图片 2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4897423">
              <a:off x="5466379" y="571581"/>
              <a:ext cx="540566" cy="2639579"/>
            </a:xfrm>
            <a:prstGeom prst="rect">
              <a:avLst/>
            </a:prstGeom>
          </p:spPr>
        </p:pic>
        <p:pic>
          <p:nvPicPr>
            <p:cNvPr id="24" name="图片 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5885276">
              <a:off x="4239116" y="1991016"/>
              <a:ext cx="241633" cy="727209"/>
            </a:xfrm>
            <a:prstGeom prst="rect">
              <a:avLst/>
            </a:prstGeom>
          </p:spPr>
        </p:pic>
      </p:grpSp>
      <p:pic>
        <p:nvPicPr>
          <p:cNvPr id="25" name="图片 2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19936" y="3519690"/>
            <a:ext cx="2428668" cy="1618372"/>
          </a:xfrm>
          <a:prstGeom prst="rect">
            <a:avLst/>
          </a:prstGeom>
        </p:spPr>
      </p:pic>
      <p:grpSp>
        <p:nvGrpSpPr>
          <p:cNvPr id="26" name="组合 25"/>
          <p:cNvGrpSpPr/>
          <p:nvPr/>
        </p:nvGrpSpPr>
        <p:grpSpPr>
          <a:xfrm>
            <a:off x="4143821" y="5240783"/>
            <a:ext cx="3086279" cy="540566"/>
            <a:chOff x="4143821" y="2311413"/>
            <a:chExt cx="3086279" cy="540566"/>
          </a:xfrm>
        </p:grpSpPr>
        <p:pic>
          <p:nvPicPr>
            <p:cNvPr id="27" name="图片 2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640028" y="1261906"/>
              <a:ext cx="540566" cy="2639579"/>
            </a:xfrm>
            <a:prstGeom prst="rect">
              <a:avLst/>
            </a:prstGeom>
          </p:spPr>
        </p:pic>
        <p:pic>
          <p:nvPicPr>
            <p:cNvPr id="28" name="图片 2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064740">
              <a:off x="4382937" y="2177859"/>
              <a:ext cx="248977" cy="727209"/>
            </a:xfrm>
            <a:prstGeom prst="rect">
              <a:avLst/>
            </a:prstGeom>
          </p:spPr>
        </p:pic>
      </p:grpSp>
      <p:pic>
        <p:nvPicPr>
          <p:cNvPr id="29" name="图片 2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28855" y="4613080"/>
            <a:ext cx="2428668" cy="1618372"/>
          </a:xfrm>
          <a:prstGeom prst="rect">
            <a:avLst/>
          </a:prstGeom>
        </p:spPr>
      </p:pic>
      <p:pic>
        <p:nvPicPr>
          <p:cNvPr id="30" name="图片 2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21061" y="5027718"/>
            <a:ext cx="4208504" cy="789096"/>
          </a:xfrm>
          <a:prstGeom prst="rect">
            <a:avLst/>
          </a:prstGeom>
        </p:spPr>
      </p:pic>
      <p:sp>
        <p:nvSpPr>
          <p:cNvPr id="31" name="KSO_Shape"/>
          <p:cNvSpPr/>
          <p:nvPr/>
        </p:nvSpPr>
        <p:spPr>
          <a:xfrm>
            <a:off x="7715746" y="1485574"/>
            <a:ext cx="351713" cy="526254"/>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p:nvPr/>
        </p:nvSpPr>
        <p:spPr>
          <a:xfrm>
            <a:off x="3891176" y="4977655"/>
            <a:ext cx="351713" cy="526254"/>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KSO_Shape"/>
          <p:cNvSpPr/>
          <p:nvPr/>
        </p:nvSpPr>
        <p:spPr>
          <a:xfrm>
            <a:off x="3995627" y="5066653"/>
            <a:ext cx="351713" cy="526254"/>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42852678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1500"/>
                            </p:stCondLst>
                            <p:childTnLst>
                              <p:par>
                                <p:cTn id="55" presetID="0" presetClass="path" presetSubtype="0" repeatCount="indefinite" accel="50000" decel="50000" fill="hold" grpId="1" nodeType="afterEffect">
                                  <p:stCondLst>
                                    <p:cond delay="0"/>
                                  </p:stCondLst>
                                  <p:childTnLst>
                                    <p:animMotion origin="layout" path="M 2.70833E-6 5.92593E-6 L 2.70833E-6 5.92593E-6 C 0.00338 0.00301 0.00703 0.00556 0.01042 0.00926 C 0.01836 0.01806 0.0151 0.01621 0.01979 0.02778 C 0.0276 0.047 0.02278 0.03102 0.02708 0.0463 C 0.02734 0.05047 0.02734 0.05487 0.02812 0.05926 C 0.02838 0.06135 0.02956 0.06274 0.03021 0.06482 C 0.03099 0.0676 0.03151 0.07084 0.03229 0.07408 C 0.03281 0.07639 0.03372 0.07871 0.03437 0.08149 C 0.03515 0.08496 0.03528 0.08913 0.03646 0.0926 C 0.0375 0.09584 0.03945 0.09838 0.04062 0.10186 C 0.04153 0.10463 0.0418 0.10811 0.04271 0.11112 C 0.04323 0.11297 0.04401 0.11482 0.04479 0.11667 C 0.0444 0.12338 0.04531 0.13079 0.04375 0.13704 C 0.04284 0.14005 0.04036 0.14051 0.03854 0.14075 L 0.01458 0.13889 C 0.01354 0.1382 0.01237 0.13774 0.01146 0.13704 C 0.01028 0.13588 0.0095 0.13403 0.00833 0.13334 C 0.00664 0.13218 0.00482 0.13195 0.00312 0.13149 C 0.0013 0.12963 -0.00026 0.12709 -0.00208 0.12593 C -0.00443 0.12408 -0.00703 0.12338 -0.00938 0.12223 C -0.01055 0.12153 -0.01146 0.12061 -0.0125 0.12038 C -0.01641 0.11922 -0.02018 0.11899 -0.02396 0.11852 C -0.04727 0.11042 -0.03867 0.11413 -0.05 0.10926 C -0.06224 0.10973 -0.07435 0.10996 -0.08646 0.11112 C -0.08789 0.11112 -0.08932 0.11204 -0.09063 0.11297 C -0.0918 0.11343 -0.09271 0.11459 -0.09375 0.11482 C -0.09974 0.11528 -0.1056 0.11482 -0.11146 0.11482 " pathEditMode="relative" ptsTypes="AAAAAAAAAAAAAAAAAAAAAAAAAAAA">
                                      <p:cBhvr>
                                        <p:cTn id="56" dur="1500" fill="hold"/>
                                        <p:tgtEl>
                                          <p:spTgt spid="14"/>
                                        </p:tgtEl>
                                        <p:attrNameLst>
                                          <p:attrName>ppt_x</p:attrName>
                                          <p:attrName>ppt_y</p:attrName>
                                        </p:attrNameLst>
                                      </p:cBhvr>
                                    </p:animMotion>
                                  </p:childTnLst>
                                </p:cTn>
                              </p:par>
                              <p:par>
                                <p:cTn id="57" presetID="0" presetClass="path" presetSubtype="0" repeatCount="indefinite" accel="50000" decel="50000" fill="hold" grpId="1" nodeType="withEffect">
                                  <p:stCondLst>
                                    <p:cond delay="0"/>
                                  </p:stCondLst>
                                  <p:childTnLst>
                                    <p:animMotion origin="layout" path="M -8.33333E-7 -2.59259E-6 L -8.33333E-7 -2.59259E-6 C 0.00247 0.00371 0.00481 0.00741 0.00729 0.01111 C 0.00833 0.0125 0.0095 0.0132 0.01041 0.01482 C 0.01341 0.01945 0.01549 0.0257 0.01875 0.02963 C 0.02265 0.03403 0.02369 0.03473 0.02708 0.0426 C 0.02942 0.04769 0.03164 0.05741 0.03333 0.06297 C 0.04075 0.08635 0.02942 0.04699 0.0375 0.07593 C 0.03789 0.07894 0.03854 0.08195 0.03854 0.08519 C 0.03854 0.0926 0.03867 0.1 0.0375 0.10741 C 0.03724 0.10973 0.03567 0.11135 0.03437 0.11297 C 0.03281 0.11505 0.03099 0.1169 0.02916 0.11852 C 0.02773 0.11968 0.0233 0.12153 0.02187 0.12223 C 0.01601 0.12084 0.00989 0.12176 0.00416 0.11852 C 0.00052 0.11621 -0.0017 0.1088 -0.00521 0.10556 C -0.00899 0.10186 -0.01341 0.10024 -0.01771 0.09815 C -0.02071 0.09653 -0.02396 0.09584 -0.02709 0.09445 C -0.03125 0.09213 -0.03516 0.08727 -0.03959 0.08704 C -0.0655 0.08473 -0.05482 0.08519 -0.07175 0.08519 " pathEditMode="relative" ptsTypes="AAAAAAAAAAAAAAAAAAA">
                                      <p:cBhvr>
                                        <p:cTn id="58" dur="1500" fill="hold"/>
                                        <p:tgtEl>
                                          <p:spTgt spid="31"/>
                                        </p:tgtEl>
                                        <p:attrNameLst>
                                          <p:attrName>ppt_x</p:attrName>
                                          <p:attrName>ppt_y</p:attrName>
                                        </p:attrNameLst>
                                      </p:cBhvr>
                                    </p:animMotion>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childTnLst>
                          </p:cTn>
                        </p:par>
                        <p:par>
                          <p:cTn id="83" fill="hold">
                            <p:stCondLst>
                              <p:cond delay="1000"/>
                            </p:stCondLst>
                            <p:childTnLst>
                              <p:par>
                                <p:cTn id="84" presetID="22" presetClass="entr" presetSubtype="2"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right)">
                                      <p:cBhvr>
                                        <p:cTn id="86" dur="500"/>
                                        <p:tgtEl>
                                          <p:spTgt spid="22"/>
                                        </p:tgtEl>
                                      </p:cBhvr>
                                    </p:animEffect>
                                  </p:childTnLst>
                                </p:cTn>
                              </p:par>
                              <p:par>
                                <p:cTn id="87" presetID="22" presetClass="entr" presetSubtype="2" fill="hold"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right)">
                                      <p:cBhvr>
                                        <p:cTn id="89" dur="500"/>
                                        <p:tgtEl>
                                          <p:spTgt spid="26"/>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500"/>
                                        <p:tgtEl>
                                          <p:spTgt spid="3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childTnLst>
                          </p:cTn>
                        </p:par>
                        <p:par>
                          <p:cTn id="97" fill="hold">
                            <p:stCondLst>
                              <p:cond delay="2000"/>
                            </p:stCondLst>
                            <p:childTnLst>
                              <p:par>
                                <p:cTn id="98" presetID="0" presetClass="path" presetSubtype="0" repeatCount="indefinite" accel="50000" decel="50000" fill="hold" grpId="1" nodeType="afterEffect">
                                  <p:stCondLst>
                                    <p:cond delay="0"/>
                                  </p:stCondLst>
                                  <p:childTnLst>
                                    <p:animMotion origin="layout" path="M 0 0 L 0 0 C 0.00195 0.00139 0.00703 0.00486 0.00937 0.00556 C 0.01263 0.00648 0.02995 0.00764 0.03125 0.00787 C 0.03594 0.01343 0.03073 0.00787 0.04179 0.01111 C 0.04297 0.01134 0.04388 0.0125 0.04492 0.01343 C 0.04726 0.01296 0.04961 0.01296 0.05182 0.01227 C 0.0526 0.01181 0.05299 0.01019 0.05377 0.00996 C 0.05638 0.00903 0.05911 0.00926 0.06185 0.0088 C 0.06315 0.0081 0.06432 0.00695 0.06562 0.00671 C 0.07474 0.00394 0.06653 0.00602 0.08437 0.0044 C 0.08724 0.00417 0.09023 0.00371 0.0931 0.00324 C 0.09935 -0.00046 0.09557 0.00162 0.10443 -0.00231 L 0.1069 -0.00324 C 0.11041 -0.00972 0.10677 -0.0044 0.11185 -0.00787 C 0.11263 -0.00833 0.11302 -0.00949 0.1138 -0.00995 C 0.11432 -0.01065 0.11497 -0.01065 0.11562 -0.01111 C 0.12018 -0.01458 0.11601 -0.0125 0.12057 -0.01435 C 0.12226 -0.01643 0.12304 -0.01759 0.125 -0.01898 C 0.12956 -0.02222 0.1276 -0.01944 0.1306 -0.02338 C 0.13151 -0.0243 0.13229 -0.02569 0.13307 -0.02662 C 0.13437 -0.02824 0.13685 -0.03102 0.13685 -0.03102 C 0.13724 -0.03217 0.13763 -0.03356 0.13815 -0.03449 C 0.13867 -0.03542 0.13945 -0.03588 0.13997 -0.03657 C 0.14088 -0.03773 0.14166 -0.03889 0.14245 -0.04004 C 0.14375 -0.04143 0.14622 -0.04444 0.14622 -0.04444 C 0.14922 -0.05231 0.14765 -0.0493 0.15065 -0.0544 C 0.15117 -0.05717 0.1513 -0.05903 0.15247 -0.06111 C 0.15299 -0.06204 0.15377 -0.0625 0.15443 -0.06342 C 0.15482 -0.06435 0.15508 -0.06574 0.1556 -0.06667 C 0.15924 -0.07315 0.15586 -0.06412 0.15937 -0.07222 C 0.16028 -0.0743 0.16107 -0.07662 0.16185 -0.07893 C 0.16237 -0.08009 0.16263 -0.08125 0.16315 -0.08217 C 0.16614 -0.0875 0.16432 -0.08472 0.16875 -0.09004 C 0.1694 -0.09074 0.16992 -0.0919 0.1707 -0.09213 C 0.17122 -0.09259 0.17187 -0.09282 0.17252 -0.09329 C 0.17682 -0.09722 0.17174 -0.09444 0.17695 -0.09676 C 0.18151 -0.10208 0.17578 -0.09537 0.18125 -0.10116 C 0.1819 -0.10185 0.18255 -0.10254 0.1832 -0.10324 C 0.18398 -0.10417 0.18489 -0.10463 0.18568 -0.10555 C 0.18633 -0.10625 0.18685 -0.10741 0.1875 -0.10787 C 0.18867 -0.10856 0.18997 -0.10856 0.19127 -0.10879 C 0.19206 -0.10972 0.19297 -0.11018 0.19375 -0.11111 C 0.19466 -0.11204 0.19544 -0.11342 0.19622 -0.11435 C 0.197 -0.11504 0.20013 -0.11643 0.20065 -0.11667 L 0.2026 -0.11875 " pathEditMode="relative" ptsTypes="AAAAAAAAAAAAAAAAAAAAAAAAAAAAAAAAAAAAAAAAAAAAAA">
                                      <p:cBhvr>
                                        <p:cTn id="99" dur="1500" fill="hold"/>
                                        <p:tgtEl>
                                          <p:spTgt spid="32"/>
                                        </p:tgtEl>
                                        <p:attrNameLst>
                                          <p:attrName>ppt_x</p:attrName>
                                          <p:attrName>ppt_y</p:attrName>
                                        </p:attrNameLst>
                                      </p:cBhvr>
                                    </p:animMotion>
                                  </p:childTnLst>
                                </p:cTn>
                              </p:par>
                              <p:par>
                                <p:cTn id="100" presetID="0" presetClass="path" presetSubtype="0" repeatCount="indefinite" accel="50000" decel="50000" fill="hold" grpId="1" nodeType="withEffect">
                                  <p:stCondLst>
                                    <p:cond delay="0"/>
                                  </p:stCondLst>
                                  <p:childTnLst>
                                    <p:animMotion origin="layout" path="M 0 0 L 0 0 C 0.00638 0.00347 0.01328 0.00555 0.01927 0.01087 C 0.02058 0.01203 0.02175 0.01342 0.02305 0.01435 C 0.02748 0.01736 0.028 0.01736 0.03177 0.01875 C 0.03724 0.02523 0.02839 0.01504 0.03802 0.02314 C 0.03985 0.02453 0.04115 0.02777 0.0431 0.0287 L 0.0474 0.03101 C 0.04831 0.03125 0.04909 0.03194 0.05 0.03194 C 0.07305 0.0368 0.0431 0.02893 0.06615 0.03541 C 0.07305 0.03935 0.06667 0.03611 0.075 0.03865 C 0.0918 0.04398 0.078 0.0405 0.08933 0.04305 C 0.09336 0.0456 0.09115 0.04444 0.0987 0.04537 C 0.10287 0.04583 0.10703 0.04606 0.1112 0.04652 C 0.11498 0.04606 0.11875 0.04583 0.1224 0.04537 C 0.12409 0.04513 0.12578 0.0449 0.12748 0.04421 C 0.12813 0.04375 0.12865 0.04259 0.1293 0.04189 C 0.12995 0.04143 0.1306 0.04143 0.13125 0.04097 C 0.1319 0.04027 0.13229 0.03912 0.13308 0.03865 C 0.13451 0.03796 0.13594 0.03819 0.1375 0.0375 C 0.14779 0.03356 0.13451 0.03657 0.1487 0.03425 C 0.15326 0.03217 0.15795 0.03032 0.1625 0.02754 C 0.16394 0.02662 0.16537 0.02523 0.1668 0.0243 C 0.16862 0.02291 0.17058 0.02222 0.1724 0.02083 C 0.17344 0.02013 0.17448 0.01944 0.17552 0.01875 C 0.17617 0.01828 0.17683 0.01805 0.17748 0.01759 C 0.17891 0.0162 0.18021 0.01412 0.18177 0.01319 C 0.18399 0.0118 0.18646 0.01203 0.18867 0.01087 C 0.19128 0.00972 0.19375 0.0081 0.19623 0.00648 C 0.19844 0.00509 0.20065 0.00277 0.20313 0.00208 C 0.20912 0.00046 0.20599 0.00092 0.2125 0.00092 " pathEditMode="relative" ptsTypes="AAAAAAAAAAAAAAAAAAAAAAAAAAAAAAA">
                                      <p:cBhvr>
                                        <p:cTn id="101" dur="1500" fill="hold"/>
                                        <p:tgtEl>
                                          <p:spTgt spid="3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20" grpId="0"/>
      <p:bldP spid="21" grpId="0"/>
      <p:bldP spid="31" grpId="0" animBg="1"/>
      <p:bldP spid="31" grpId="1" animBg="1"/>
      <p:bldP spid="32" grpId="0" animBg="1"/>
      <p:bldP spid="32" grpId="1" animBg="1"/>
      <p:bldP spid="33" grpId="0" animBg="1"/>
      <p:bldP spid="3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92088" y="173264"/>
            <a:ext cx="5040560"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Long Range PoE</a:t>
            </a:r>
            <a:endParaRPr lang="zh-CN" altLang="en-US" sz="4800" b="1" kern="0" dirty="0">
              <a:solidFill>
                <a:srgbClr val="FFC000"/>
              </a:solidFill>
              <a:latin typeface="Arial" panose="020B0604020202020204" pitchFamily="34" charset="0"/>
              <a:cs typeface="Arial" panose="020B0604020202020204" pitchFamily="34" charset="0"/>
            </a:endParaRPr>
          </a:p>
        </p:txBody>
      </p:sp>
      <p:cxnSp>
        <p:nvCxnSpPr>
          <p:cNvPr id="4" name="直接连接符 3"/>
          <p:cNvCxnSpPr/>
          <p:nvPr/>
        </p:nvCxnSpPr>
        <p:spPr>
          <a:xfrm>
            <a:off x="1924373" y="2457056"/>
            <a:ext cx="597182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Picture 11" descr="C:\Users\c00919\Desktop\图片8.png"/>
          <p:cNvPicPr>
            <a:picLocks noChangeAspect="1" noChangeArrowheads="1"/>
          </p:cNvPicPr>
          <p:nvPr/>
        </p:nvPicPr>
        <p:blipFill>
          <a:blip r:embed="rId2" cstate="email">
            <a:extLst>
              <a:ext uri="{28A0092B-C50C-407E-A947-70E740481C1C}">
                <a14:useLocalDpi xmlns:a14="http://schemas.microsoft.com/office/drawing/2010/main"/>
              </a:ext>
            </a:extLst>
          </a:blip>
          <a:srcRect l="10662" t="18168" r="16243" b="27328"/>
          <a:stretch>
            <a:fillRect/>
          </a:stretch>
        </p:blipFill>
        <p:spPr bwMode="auto">
          <a:xfrm flipH="1">
            <a:off x="7597194" y="1907501"/>
            <a:ext cx="2207140" cy="1103570"/>
          </a:xfrm>
          <a:prstGeom prst="rect">
            <a:avLst/>
          </a:prstGeom>
          <a:noFill/>
        </p:spPr>
      </p:pic>
      <p:cxnSp>
        <p:nvCxnSpPr>
          <p:cNvPr id="6" name="直接连接符 5"/>
          <p:cNvCxnSpPr/>
          <p:nvPr/>
        </p:nvCxnSpPr>
        <p:spPr>
          <a:xfrm>
            <a:off x="1636341" y="1736976"/>
            <a:ext cx="625985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Picture 9" descr="C:\Users\c00919\Desktop\图片7.png"/>
          <p:cNvPicPr>
            <a:picLocks noChangeAspect="1" noChangeArrowheads="1"/>
          </p:cNvPicPr>
          <p:nvPr/>
        </p:nvPicPr>
        <p:blipFill>
          <a:blip r:embed="rId3" cstate="email">
            <a:extLst>
              <a:ext uri="{28A0092B-C50C-407E-A947-70E740481C1C}">
                <a14:useLocalDpi xmlns:a14="http://schemas.microsoft.com/office/drawing/2010/main"/>
              </a:ext>
            </a:extLst>
          </a:blip>
          <a:srcRect l="9765" t="14585" r="16996" b="27075"/>
          <a:stretch>
            <a:fillRect/>
          </a:stretch>
        </p:blipFill>
        <p:spPr bwMode="auto">
          <a:xfrm flipH="1">
            <a:off x="7533756" y="1258013"/>
            <a:ext cx="1733000" cy="924266"/>
          </a:xfrm>
          <a:prstGeom prst="rect">
            <a:avLst/>
          </a:prstGeom>
          <a:noFill/>
        </p:spPr>
      </p:pic>
      <p:cxnSp>
        <p:nvCxnSpPr>
          <p:cNvPr id="8" name="直接连接符 7"/>
          <p:cNvCxnSpPr/>
          <p:nvPr/>
        </p:nvCxnSpPr>
        <p:spPr>
          <a:xfrm>
            <a:off x="1636341" y="3177136"/>
            <a:ext cx="6115843"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53238" y="1394995"/>
            <a:ext cx="601017"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54180" y="2820401"/>
            <a:ext cx="600075"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图片 1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54931" y="2137779"/>
            <a:ext cx="600075"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直接连接符 12"/>
          <p:cNvCxnSpPr/>
          <p:nvPr/>
        </p:nvCxnSpPr>
        <p:spPr>
          <a:xfrm flipV="1">
            <a:off x="1636341" y="1736976"/>
            <a:ext cx="0" cy="7920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636341" y="2529064"/>
            <a:ext cx="0" cy="64807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TextBox 126"/>
          <p:cNvSpPr txBox="1"/>
          <p:nvPr/>
        </p:nvSpPr>
        <p:spPr>
          <a:xfrm>
            <a:off x="5071008" y="2442303"/>
            <a:ext cx="3091507" cy="431850"/>
          </a:xfrm>
          <a:prstGeom prst="rect">
            <a:avLst/>
          </a:prstGeom>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Bef>
                <a:spcPct val="20000"/>
              </a:spcBef>
            </a:pPr>
            <a:r>
              <a:rPr lang="en-US" altLang="zh-CN" sz="1600" dirty="0">
                <a:solidFill>
                  <a:schemeClr val="bg1"/>
                </a:solidFill>
                <a:latin typeface="Source Sans Pro Light" panose="020B0403030403020204" pitchFamily="34" charset="0"/>
                <a:ea typeface="宋体" charset="-122"/>
              </a:rPr>
              <a:t>100M mode 200m, CAT6</a:t>
            </a:r>
            <a:endParaRPr lang="zh-CN" altLang="en-US" sz="1600" dirty="0">
              <a:solidFill>
                <a:schemeClr val="bg1"/>
              </a:solidFill>
              <a:latin typeface="Source Sans Pro Light" panose="020B0403030403020204" pitchFamily="34" charset="0"/>
              <a:ea typeface="宋体" charset="-122"/>
            </a:endParaRPr>
          </a:p>
        </p:txBody>
      </p:sp>
      <p:sp>
        <p:nvSpPr>
          <p:cNvPr id="17" name="矩形 16"/>
          <p:cNvSpPr/>
          <p:nvPr/>
        </p:nvSpPr>
        <p:spPr>
          <a:xfrm>
            <a:off x="6164617" y="4087885"/>
            <a:ext cx="4471277" cy="1200329"/>
          </a:xfrm>
          <a:prstGeom prst="rect">
            <a:avLst/>
          </a:prstGeom>
        </p:spPr>
        <p:txBody>
          <a:bodyPr wrap="square">
            <a:spAutoFit/>
          </a:bodyPr>
          <a:lstStyle/>
          <a:p>
            <a:pPr lvl="0">
              <a:spcBef>
                <a:spcPts val="600"/>
              </a:spcBef>
              <a:spcAft>
                <a:spcPts val="200"/>
              </a:spcAft>
              <a:buClr>
                <a:srgbClr val="0070C0"/>
              </a:buClr>
              <a:buSzPts val="750"/>
            </a:pPr>
            <a:r>
              <a:rPr lang="en-US" altLang="zh-CN" dirty="0">
                <a:solidFill>
                  <a:schemeClr val="bg1"/>
                </a:solidFill>
                <a:latin typeface="Source Sans Pro Light" panose="020B0403030403020204" pitchFamily="34" charset="0"/>
              </a:rPr>
              <a:t>Normally PoE distance is 100m,but with UNV NVR and UNV IP Cameras, it can reach up to 200m (100Mbps) /300m (10Mbps) PoE transmission distance with Cat5E or higher</a:t>
            </a:r>
          </a:p>
        </p:txBody>
      </p:sp>
      <p:sp>
        <p:nvSpPr>
          <p:cNvPr id="25" name="TextBox 126"/>
          <p:cNvSpPr txBox="1"/>
          <p:nvPr/>
        </p:nvSpPr>
        <p:spPr>
          <a:xfrm>
            <a:off x="1145969" y="1899150"/>
            <a:ext cx="629551" cy="431850"/>
          </a:xfrm>
          <a:prstGeom prst="rect">
            <a:avLst/>
          </a:prstGeom>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Bef>
                <a:spcPct val="20000"/>
              </a:spcBef>
            </a:pPr>
            <a:r>
              <a:rPr lang="en-US" altLang="zh-CN" sz="1600" dirty="0">
                <a:solidFill>
                  <a:schemeClr val="bg1"/>
                </a:solidFill>
                <a:latin typeface="Source Sans Pro Light" panose="020B0403030403020204" pitchFamily="34" charset="0"/>
                <a:ea typeface="宋体" charset="-122"/>
              </a:rPr>
              <a:t>PoE</a:t>
            </a:r>
            <a:endParaRPr lang="zh-CN" altLang="en-US" sz="1600" dirty="0">
              <a:solidFill>
                <a:schemeClr val="bg1"/>
              </a:solidFill>
              <a:latin typeface="Source Sans Pro Light" panose="020B0403030403020204" pitchFamily="34" charset="0"/>
              <a:ea typeface="宋体" charset="-122"/>
            </a:endParaRPr>
          </a:p>
        </p:txBody>
      </p:sp>
      <p:pic>
        <p:nvPicPr>
          <p:cNvPr id="16" name="图片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35359" y="2132855"/>
            <a:ext cx="2808313" cy="1080121"/>
          </a:xfrm>
          <a:prstGeom prst="rect">
            <a:avLst/>
          </a:prstGeom>
        </p:spPr>
      </p:pic>
      <p:graphicFrame>
        <p:nvGraphicFramePr>
          <p:cNvPr id="18" name="表格 17"/>
          <p:cNvGraphicFramePr>
            <a:graphicFrameLocks noGrp="1"/>
          </p:cNvGraphicFramePr>
          <p:nvPr>
            <p:extLst>
              <p:ext uri="{D42A27DB-BD31-4B8C-83A1-F6EECF244321}">
                <p14:modId xmlns:p14="http://schemas.microsoft.com/office/powerpoint/2010/main" val="381420236"/>
              </p:ext>
            </p:extLst>
          </p:nvPr>
        </p:nvGraphicFramePr>
        <p:xfrm>
          <a:off x="479376" y="3826676"/>
          <a:ext cx="5256584" cy="2863215"/>
        </p:xfrm>
        <a:graphic>
          <a:graphicData uri="http://schemas.openxmlformats.org/drawingml/2006/table">
            <a:tbl>
              <a:tblPr>
                <a:tableStyleId>{616DA210-FB5B-4158-B5E0-FEB733F419BA}</a:tableStyleId>
              </a:tblPr>
              <a:tblGrid>
                <a:gridCol w="2016224">
                  <a:extLst>
                    <a:ext uri="{9D8B030D-6E8A-4147-A177-3AD203B41FA5}">
                      <a16:colId xmlns:a16="http://schemas.microsoft.com/office/drawing/2014/main" val="20000"/>
                    </a:ext>
                  </a:extLst>
                </a:gridCol>
                <a:gridCol w="834805">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792088">
                  <a:extLst>
                    <a:ext uri="{9D8B030D-6E8A-4147-A177-3AD203B41FA5}">
                      <a16:colId xmlns:a16="http://schemas.microsoft.com/office/drawing/2014/main" val="20003"/>
                    </a:ext>
                  </a:extLst>
                </a:gridCol>
                <a:gridCol w="893387">
                  <a:extLst>
                    <a:ext uri="{9D8B030D-6E8A-4147-A177-3AD203B41FA5}">
                      <a16:colId xmlns:a16="http://schemas.microsoft.com/office/drawing/2014/main" val="20004"/>
                    </a:ext>
                  </a:extLst>
                </a:gridCol>
              </a:tblGrid>
              <a:tr h="228600">
                <a:tc rowSpan="2">
                  <a:txBody>
                    <a:bodyPr/>
                    <a:lstStyle/>
                    <a:p>
                      <a:pPr algn="ctr" fontAlgn="ctr"/>
                      <a:r>
                        <a:rPr lang="en-US" sz="1100" u="none" strike="noStrike" dirty="0">
                          <a:solidFill>
                            <a:schemeClr val="bg1"/>
                          </a:solidFill>
                          <a:effectLst/>
                        </a:rPr>
                        <a:t>IPC Series</a:t>
                      </a:r>
                      <a:endParaRPr lang="en-US" sz="11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gridSpan="4">
                  <a:txBody>
                    <a:bodyPr/>
                    <a:lstStyle/>
                    <a:p>
                      <a:pPr algn="ctr" fontAlgn="ctr"/>
                      <a:r>
                        <a:rPr lang="en-US" sz="1100" u="none" strike="noStrike">
                          <a:solidFill>
                            <a:schemeClr val="bg1"/>
                          </a:solidFill>
                          <a:effectLst/>
                        </a:rPr>
                        <a:t>Transmit distance</a:t>
                      </a:r>
                      <a:endParaRPr 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28600">
                <a:tc vMerge="1">
                  <a:txBody>
                    <a:bodyPr/>
                    <a:lstStyle/>
                    <a:p>
                      <a:endParaRPr lang="zh-CN" altLang="en-US"/>
                    </a:p>
                  </a:txBody>
                  <a:tcPr/>
                </a:tc>
                <a:tc gridSpan="2">
                  <a:txBody>
                    <a:bodyPr/>
                    <a:lstStyle/>
                    <a:p>
                      <a:pPr algn="ctr" fontAlgn="ctr"/>
                      <a:r>
                        <a:rPr lang="en-US" sz="1100" u="none" strike="noStrike" dirty="0">
                          <a:solidFill>
                            <a:schemeClr val="bg1"/>
                          </a:solidFill>
                          <a:effectLst/>
                        </a:rPr>
                        <a:t>10M mode</a:t>
                      </a:r>
                      <a:endParaRPr lang="en-US" sz="11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tc gridSpan="2">
                  <a:txBody>
                    <a:bodyPr/>
                    <a:lstStyle/>
                    <a:p>
                      <a:pPr algn="ctr" fontAlgn="ctr"/>
                      <a:r>
                        <a:rPr lang="en-US" sz="1100" u="none" strike="noStrike">
                          <a:solidFill>
                            <a:schemeClr val="bg1"/>
                          </a:solidFill>
                          <a:effectLst/>
                        </a:rPr>
                        <a:t>100M mode</a:t>
                      </a:r>
                      <a:endParaRPr lang="en-US" sz="1100" b="1"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extLst>
                  <a:ext uri="{0D108BD9-81ED-4DB2-BD59-A6C34878D82A}">
                    <a16:rowId xmlns:a16="http://schemas.microsoft.com/office/drawing/2014/main" val="10001"/>
                  </a:ext>
                </a:extLst>
              </a:tr>
              <a:tr h="228600">
                <a:tc>
                  <a:txBody>
                    <a:bodyPr/>
                    <a:lstStyle/>
                    <a:p>
                      <a:pPr algn="l" fontAlgn="ctr"/>
                      <a:r>
                        <a:rPr lang="en-US" sz="1100" u="none" strike="noStrike" dirty="0">
                          <a:solidFill>
                            <a:schemeClr val="bg1"/>
                          </a:solidFill>
                          <a:effectLst/>
                        </a:rPr>
                        <a:t>IPC54 series Box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300m </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CAT6 300m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150m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CAT6 200m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2"/>
                  </a:ext>
                </a:extLst>
              </a:tr>
              <a:tr h="228600">
                <a:tc>
                  <a:txBody>
                    <a:bodyPr/>
                    <a:lstStyle/>
                    <a:p>
                      <a:pPr algn="l" fontAlgn="ctr"/>
                      <a:r>
                        <a:rPr lang="en-US" sz="1100" u="none" strike="noStrike" dirty="0">
                          <a:solidFill>
                            <a:schemeClr val="bg1"/>
                          </a:solidFill>
                          <a:effectLst/>
                        </a:rPr>
                        <a:t>IPC56 series Box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300m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CAT6 300m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150m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CAT6 200m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3"/>
                  </a:ext>
                </a:extLst>
              </a:tr>
              <a:tr h="228600">
                <a:tc>
                  <a:txBody>
                    <a:bodyPr/>
                    <a:lstStyle/>
                    <a:p>
                      <a:pPr algn="l" fontAlgn="ctr"/>
                      <a:r>
                        <a:rPr lang="en-US" sz="1100" u="none" strike="noStrike" dirty="0">
                          <a:solidFill>
                            <a:schemeClr val="bg1"/>
                          </a:solidFill>
                          <a:effectLst/>
                        </a:rPr>
                        <a:t>IPC24 series Bullet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300m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CAT6 300m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150m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CAT6 200m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4"/>
                  </a:ext>
                </a:extLst>
              </a:tr>
              <a:tr h="228600">
                <a:tc>
                  <a:txBody>
                    <a:bodyPr/>
                    <a:lstStyle/>
                    <a:p>
                      <a:pPr algn="l" fontAlgn="ctr"/>
                      <a:r>
                        <a:rPr lang="en-US" sz="1100" u="none" strike="noStrike" dirty="0">
                          <a:solidFill>
                            <a:schemeClr val="bg1"/>
                          </a:solidFill>
                          <a:effectLst/>
                        </a:rPr>
                        <a:t>IPC34 series Fixed Dome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300m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CAT6 300m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150m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CAT6 200m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5"/>
                  </a:ext>
                </a:extLst>
              </a:tr>
              <a:tr h="228600">
                <a:tc>
                  <a:txBody>
                    <a:bodyPr/>
                    <a:lstStyle/>
                    <a:p>
                      <a:pPr algn="l" fontAlgn="ctr"/>
                      <a:r>
                        <a:rPr lang="en-US" sz="1100" u="none" strike="noStrike" dirty="0">
                          <a:solidFill>
                            <a:schemeClr val="bg1"/>
                          </a:solidFill>
                          <a:effectLst/>
                        </a:rPr>
                        <a:t>IPC21 series Bullet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140m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CAT6 140m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120m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CAT6 120m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6"/>
                  </a:ext>
                </a:extLst>
              </a:tr>
              <a:tr h="228600">
                <a:tc>
                  <a:txBody>
                    <a:bodyPr/>
                    <a:lstStyle/>
                    <a:p>
                      <a:pPr algn="l" fontAlgn="ctr"/>
                      <a:r>
                        <a:rPr lang="en-US" sz="1100" u="none" strike="noStrike" dirty="0">
                          <a:solidFill>
                            <a:schemeClr val="bg1"/>
                          </a:solidFill>
                          <a:effectLst/>
                        </a:rPr>
                        <a:t>IPC22 series Bullet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140m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CAT6 140m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120m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CAT6 120m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7"/>
                  </a:ext>
                </a:extLst>
              </a:tr>
              <a:tr h="228600">
                <a:tc>
                  <a:txBody>
                    <a:bodyPr/>
                    <a:lstStyle/>
                    <a:p>
                      <a:pPr algn="l" fontAlgn="ctr"/>
                      <a:r>
                        <a:rPr lang="en-US" sz="1100" u="none" strike="noStrike" dirty="0">
                          <a:solidFill>
                            <a:schemeClr val="bg1"/>
                          </a:solidFill>
                          <a:effectLst/>
                        </a:rPr>
                        <a:t>IPC23 series Bullet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120m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CAT6 120m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8"/>
                  </a:ext>
                </a:extLst>
              </a:tr>
              <a:tr h="228600">
                <a:tc>
                  <a:txBody>
                    <a:bodyPr/>
                    <a:lstStyle/>
                    <a:p>
                      <a:pPr algn="l" fontAlgn="ctr"/>
                      <a:r>
                        <a:rPr lang="en-US" sz="1100" u="none" strike="noStrike" dirty="0">
                          <a:solidFill>
                            <a:schemeClr val="bg1"/>
                          </a:solidFill>
                          <a:effectLst/>
                        </a:rPr>
                        <a:t>IPC32 series Fixed Dome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CAT5E 120m </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CAT6 120m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9"/>
                  </a:ext>
                </a:extLst>
              </a:tr>
              <a:tr h="228600">
                <a:tc>
                  <a:txBody>
                    <a:bodyPr/>
                    <a:lstStyle/>
                    <a:p>
                      <a:pPr algn="l" fontAlgn="ctr"/>
                      <a:r>
                        <a:rPr lang="en-US" sz="1100" u="none" strike="noStrike" dirty="0">
                          <a:solidFill>
                            <a:schemeClr val="bg1"/>
                          </a:solidFill>
                          <a:effectLst/>
                        </a:rPr>
                        <a:t>IPC36 series Fixed Dome Camera</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CAT6 140m</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a:solidFill>
                            <a:schemeClr val="bg1"/>
                          </a:solidFill>
                          <a:effectLst/>
                        </a:rPr>
                        <a:t>CAT5E 120m </a:t>
                      </a:r>
                      <a:endParaRPr lang="en-US" sz="1100" b="0" i="0" u="none" strike="noStrike">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100" u="none" strike="noStrike" dirty="0">
                          <a:solidFill>
                            <a:schemeClr val="bg1"/>
                          </a:solidFill>
                          <a:effectLst/>
                        </a:rPr>
                        <a:t>CAT6 120m</a:t>
                      </a: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10"/>
                  </a:ext>
                </a:extLst>
              </a:tr>
            </a:tbl>
          </a:graphicData>
        </a:graphic>
      </p:graphicFrame>
      <p:sp>
        <p:nvSpPr>
          <p:cNvPr id="21" name="TextBox 126"/>
          <p:cNvSpPr txBox="1"/>
          <p:nvPr/>
        </p:nvSpPr>
        <p:spPr>
          <a:xfrm>
            <a:off x="5054255" y="1718356"/>
            <a:ext cx="3091507" cy="431850"/>
          </a:xfrm>
          <a:prstGeom prst="rect">
            <a:avLst/>
          </a:prstGeom>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Bef>
                <a:spcPct val="20000"/>
              </a:spcBef>
            </a:pPr>
            <a:r>
              <a:rPr lang="en-US" altLang="zh-CN" sz="1600" dirty="0">
                <a:solidFill>
                  <a:schemeClr val="bg1"/>
                </a:solidFill>
                <a:latin typeface="Source Sans Pro Light" panose="020B0403030403020204" pitchFamily="34" charset="0"/>
                <a:ea typeface="宋体" charset="-122"/>
              </a:rPr>
              <a:t>10M mode 300m, CAT5E/6</a:t>
            </a:r>
            <a:endParaRPr lang="zh-CN" altLang="en-US" sz="1600" dirty="0">
              <a:solidFill>
                <a:schemeClr val="bg1"/>
              </a:solidFill>
              <a:latin typeface="Source Sans Pro Light" panose="020B0403030403020204" pitchFamily="34" charset="0"/>
              <a:ea typeface="宋体" charset="-122"/>
            </a:endParaRPr>
          </a:p>
        </p:txBody>
      </p:sp>
      <p:pic>
        <p:nvPicPr>
          <p:cNvPr id="19" name="图片 1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7749766" y="2861654"/>
            <a:ext cx="1512167" cy="869496"/>
          </a:xfrm>
          <a:prstGeom prst="rect">
            <a:avLst/>
          </a:prstGeom>
        </p:spPr>
      </p:pic>
      <p:sp>
        <p:nvSpPr>
          <p:cNvPr id="24" name="TextBox 126"/>
          <p:cNvSpPr txBox="1"/>
          <p:nvPr/>
        </p:nvSpPr>
        <p:spPr>
          <a:xfrm>
            <a:off x="5071008" y="3192921"/>
            <a:ext cx="3091507" cy="431850"/>
          </a:xfrm>
          <a:prstGeom prst="rect">
            <a:avLst/>
          </a:prstGeom>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Bef>
                <a:spcPct val="20000"/>
              </a:spcBef>
            </a:pPr>
            <a:r>
              <a:rPr lang="en-US" altLang="zh-CN" sz="1600" dirty="0">
                <a:solidFill>
                  <a:schemeClr val="bg1"/>
                </a:solidFill>
                <a:latin typeface="Source Sans Pro Light" panose="020B0403030403020204" pitchFamily="34" charset="0"/>
                <a:ea typeface="宋体" charset="-122"/>
              </a:rPr>
              <a:t>10M mode 140m, CAT5E</a:t>
            </a:r>
            <a:endParaRPr lang="zh-CN" altLang="en-US" sz="1600" dirty="0">
              <a:solidFill>
                <a:schemeClr val="bg1"/>
              </a:solidFill>
              <a:latin typeface="Source Sans Pro Light" panose="020B0403030403020204" pitchFamily="34" charset="0"/>
              <a:ea typeface="宋体" charset="-122"/>
            </a:endParaRPr>
          </a:p>
        </p:txBody>
      </p:sp>
    </p:spTree>
    <p:extLst>
      <p:ext uri="{BB962C8B-B14F-4D97-AF65-F5344CB8AC3E}">
        <p14:creationId xmlns:p14="http://schemas.microsoft.com/office/powerpoint/2010/main" val="6240028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1000"/>
                                        <p:tgtEl>
                                          <p:spTgt spid="18"/>
                                        </p:tgtEl>
                                      </p:cBhvr>
                                    </p:animEffect>
                                    <p:anim calcmode="lin" valueType="num">
                                      <p:cBhvr>
                                        <p:cTn id="96" dur="1000" fill="hold"/>
                                        <p:tgtEl>
                                          <p:spTgt spid="18"/>
                                        </p:tgtEl>
                                        <p:attrNameLst>
                                          <p:attrName>ppt_x</p:attrName>
                                        </p:attrNameLst>
                                      </p:cBhvr>
                                      <p:tavLst>
                                        <p:tav tm="0">
                                          <p:val>
                                            <p:strVal val="#ppt_x"/>
                                          </p:val>
                                        </p:tav>
                                        <p:tav tm="100000">
                                          <p:val>
                                            <p:strVal val="#ppt_x"/>
                                          </p:val>
                                        </p:tav>
                                      </p:tavLst>
                                    </p:anim>
                                    <p:anim calcmode="lin" valueType="num">
                                      <p:cBhvr>
                                        <p:cTn id="9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5" grpId="0"/>
      <p:bldP spid="21"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a:spLocks noChangeArrowheads="1"/>
          </p:cNvSpPr>
          <p:nvPr/>
        </p:nvSpPr>
        <p:spPr bwMode="auto">
          <a:xfrm>
            <a:off x="1558925" y="1138238"/>
            <a:ext cx="8569325" cy="1323975"/>
          </a:xfrm>
          <a:prstGeom prst="rect">
            <a:avLst/>
          </a:prstGeom>
          <a:noFill/>
          <a:ln w="9525">
            <a:noFill/>
            <a:miter lim="800000"/>
            <a:headEnd/>
            <a:tailEnd/>
          </a:ln>
        </p:spPr>
        <p:txBody>
          <a:bodyPr>
            <a:spAutoFit/>
          </a:bodyPr>
          <a:lstStyle/>
          <a:p>
            <a:pPr marL="342900" indent="-342900" algn="ctr">
              <a:defRPr/>
            </a:pPr>
            <a:r>
              <a:rPr lang="en-US" altLang="zh-CN" sz="8000" b="1" spc="300" dirty="0">
                <a:solidFill>
                  <a:schemeClr val="bg1"/>
                </a:solidFill>
                <a:latin typeface="Segoe UI" pitchFamily="34" charset="0"/>
                <a:ea typeface="微软雅黑" pitchFamily="34" charset="-122"/>
              </a:rPr>
              <a:t>NVR301-08L-P8</a:t>
            </a:r>
          </a:p>
        </p:txBody>
      </p:sp>
      <p:sp>
        <p:nvSpPr>
          <p:cNvPr id="21" name="矩形 20"/>
          <p:cNvSpPr/>
          <p:nvPr/>
        </p:nvSpPr>
        <p:spPr bwMode="auto">
          <a:xfrm>
            <a:off x="4070350" y="1385888"/>
            <a:ext cx="542925" cy="863600"/>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sp>
        <p:nvSpPr>
          <p:cNvPr id="22" name="矩形 21"/>
          <p:cNvSpPr/>
          <p:nvPr/>
        </p:nvSpPr>
        <p:spPr bwMode="auto">
          <a:xfrm>
            <a:off x="1755775" y="1385888"/>
            <a:ext cx="2254250" cy="863600"/>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sp>
        <p:nvSpPr>
          <p:cNvPr id="23" name="矩形 22"/>
          <p:cNvSpPr/>
          <p:nvPr/>
        </p:nvSpPr>
        <p:spPr bwMode="auto">
          <a:xfrm>
            <a:off x="4673600" y="1381125"/>
            <a:ext cx="1185863" cy="868363"/>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sp>
        <p:nvSpPr>
          <p:cNvPr id="24" name="矩形 23"/>
          <p:cNvSpPr/>
          <p:nvPr/>
        </p:nvSpPr>
        <p:spPr bwMode="auto">
          <a:xfrm>
            <a:off x="8659813" y="1381125"/>
            <a:ext cx="1181100" cy="868363"/>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cxnSp>
        <p:nvCxnSpPr>
          <p:cNvPr id="27" name="肘形连接符 26"/>
          <p:cNvCxnSpPr>
            <a:stCxn id="22" idx="2"/>
            <a:endCxn id="35" idx="0"/>
          </p:cNvCxnSpPr>
          <p:nvPr/>
        </p:nvCxnSpPr>
        <p:spPr>
          <a:xfrm rot="5400000">
            <a:off x="1589485" y="1565673"/>
            <a:ext cx="609600" cy="1977231"/>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21" idx="2"/>
            <a:endCxn id="34" idx="0"/>
          </p:cNvCxnSpPr>
          <p:nvPr/>
        </p:nvCxnSpPr>
        <p:spPr>
          <a:xfrm rot="5400000">
            <a:off x="2782888" y="1833563"/>
            <a:ext cx="1143000" cy="1974850"/>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3" idx="2"/>
            <a:endCxn id="30" idx="0"/>
          </p:cNvCxnSpPr>
          <p:nvPr/>
        </p:nvCxnSpPr>
        <p:spPr>
          <a:xfrm rot="5400000">
            <a:off x="3528219" y="2272507"/>
            <a:ext cx="1762125" cy="1716087"/>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30" name="TextBox 35"/>
          <p:cNvSpPr txBox="1"/>
          <p:nvPr/>
        </p:nvSpPr>
        <p:spPr>
          <a:xfrm>
            <a:off x="2562225" y="4011613"/>
            <a:ext cx="1976438" cy="1323975"/>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a:spAutoFit/>
          </a:bodyPr>
          <a:lstStyle/>
          <a:p>
            <a:pPr>
              <a:defRPr/>
            </a:pPr>
            <a:r>
              <a:rPr lang="en-US" altLang="zh-CN" sz="2000" b="1" dirty="0">
                <a:solidFill>
                  <a:schemeClr val="bg1"/>
                </a:solidFill>
                <a:cs typeface="Calibri" pitchFamily="34" charset="0"/>
              </a:rPr>
              <a:t>02: </a:t>
            </a:r>
            <a:r>
              <a:rPr lang="en-US" altLang="zh-CN" sz="2000" dirty="0">
                <a:solidFill>
                  <a:schemeClr val="bg1"/>
                </a:solidFill>
                <a:cs typeface="Calibri" pitchFamily="34" charset="0"/>
              </a:rPr>
              <a:t>2 SATA slots</a:t>
            </a:r>
          </a:p>
          <a:p>
            <a:pPr>
              <a:defRPr/>
            </a:pPr>
            <a:r>
              <a:rPr lang="en-US" altLang="zh-CN" sz="2000" b="1" dirty="0">
                <a:solidFill>
                  <a:schemeClr val="bg1"/>
                </a:solidFill>
                <a:cs typeface="Calibri" pitchFamily="34" charset="0"/>
              </a:rPr>
              <a:t>04: </a:t>
            </a:r>
            <a:r>
              <a:rPr lang="en-US" altLang="zh-CN" sz="2000" dirty="0">
                <a:solidFill>
                  <a:schemeClr val="bg1"/>
                </a:solidFill>
                <a:cs typeface="Calibri" pitchFamily="34" charset="0"/>
              </a:rPr>
              <a:t>4 SATA slots</a:t>
            </a:r>
          </a:p>
          <a:p>
            <a:pPr>
              <a:defRPr/>
            </a:pPr>
            <a:r>
              <a:rPr lang="en-US" altLang="zh-CN" sz="2000" b="1" dirty="0">
                <a:solidFill>
                  <a:schemeClr val="bg1"/>
                </a:solidFill>
                <a:cs typeface="Calibri" pitchFamily="34" charset="0"/>
              </a:rPr>
              <a:t>08: </a:t>
            </a:r>
            <a:r>
              <a:rPr lang="en-US" altLang="zh-CN" sz="2000" dirty="0">
                <a:solidFill>
                  <a:schemeClr val="bg1"/>
                </a:solidFill>
                <a:cs typeface="Calibri" pitchFamily="34" charset="0"/>
              </a:rPr>
              <a:t>8 SATA slots</a:t>
            </a:r>
          </a:p>
          <a:p>
            <a:pPr>
              <a:defRPr/>
            </a:pPr>
            <a:r>
              <a:rPr lang="en-US" altLang="zh-CN" sz="2000" b="1" dirty="0">
                <a:solidFill>
                  <a:schemeClr val="bg1"/>
                </a:solidFill>
                <a:cs typeface="Calibri" pitchFamily="34" charset="0"/>
              </a:rPr>
              <a:t>16: </a:t>
            </a:r>
            <a:r>
              <a:rPr lang="en-US" altLang="zh-CN" sz="2000" dirty="0">
                <a:solidFill>
                  <a:schemeClr val="bg1"/>
                </a:solidFill>
                <a:cs typeface="Calibri" pitchFamily="34" charset="0"/>
              </a:rPr>
              <a:t>16 SATA slots</a:t>
            </a:r>
          </a:p>
        </p:txBody>
      </p:sp>
      <p:cxnSp>
        <p:nvCxnSpPr>
          <p:cNvPr id="31" name="肘形连接符 30"/>
          <p:cNvCxnSpPr>
            <a:stCxn id="24" idx="2"/>
            <a:endCxn id="37" idx="0"/>
          </p:cNvCxnSpPr>
          <p:nvPr/>
        </p:nvCxnSpPr>
        <p:spPr>
          <a:xfrm rot="16200000" flipH="1">
            <a:off x="9605963" y="1893888"/>
            <a:ext cx="779462" cy="1490662"/>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auto">
          <a:xfrm>
            <a:off x="6383338" y="1381125"/>
            <a:ext cx="1177925" cy="852488"/>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cxnSp>
        <p:nvCxnSpPr>
          <p:cNvPr id="33" name="肘形连接符 32"/>
          <p:cNvCxnSpPr>
            <a:stCxn id="32" idx="2"/>
            <a:endCxn id="36" idx="0"/>
          </p:cNvCxnSpPr>
          <p:nvPr/>
        </p:nvCxnSpPr>
        <p:spPr>
          <a:xfrm rot="5400000">
            <a:off x="5595938" y="2635250"/>
            <a:ext cx="1778000" cy="974726"/>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34" name="TextBox 35"/>
          <p:cNvSpPr txBox="1"/>
          <p:nvPr/>
        </p:nvSpPr>
        <p:spPr>
          <a:xfrm>
            <a:off x="1547813" y="3392488"/>
            <a:ext cx="1636712" cy="412750"/>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a:spAutoFit/>
          </a:bodyPr>
          <a:lstStyle/>
          <a:p>
            <a:pPr>
              <a:defRPr/>
            </a:pPr>
            <a:r>
              <a:rPr lang="en-US" altLang="zh-CN" sz="2000" dirty="0">
                <a:solidFill>
                  <a:schemeClr val="bg1"/>
                </a:solidFill>
                <a:cs typeface="Calibri" pitchFamily="34" charset="0"/>
              </a:rPr>
              <a:t>Series</a:t>
            </a:r>
          </a:p>
        </p:txBody>
      </p:sp>
      <p:sp>
        <p:nvSpPr>
          <p:cNvPr id="35" name="TextBox 35"/>
          <p:cNvSpPr txBox="1"/>
          <p:nvPr/>
        </p:nvSpPr>
        <p:spPr>
          <a:xfrm>
            <a:off x="263525" y="2859088"/>
            <a:ext cx="1284288" cy="1016000"/>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wrap="square">
            <a:spAutoFit/>
          </a:bodyPr>
          <a:lstStyle/>
          <a:p>
            <a:pPr>
              <a:defRPr/>
            </a:pPr>
            <a:r>
              <a:rPr lang="en-US" altLang="zh-CN" sz="2000" b="1" dirty="0">
                <a:solidFill>
                  <a:schemeClr val="bg1"/>
                </a:solidFill>
                <a:cs typeface="Calibri" pitchFamily="34" charset="0"/>
              </a:rPr>
              <a:t>N</a:t>
            </a:r>
            <a:r>
              <a:rPr lang="en-US" altLang="zh-CN" sz="2000" dirty="0">
                <a:solidFill>
                  <a:schemeClr val="bg1"/>
                </a:solidFill>
                <a:cs typeface="Calibri" pitchFamily="34" charset="0"/>
              </a:rPr>
              <a:t>etwork</a:t>
            </a:r>
          </a:p>
          <a:p>
            <a:pPr>
              <a:defRPr/>
            </a:pPr>
            <a:r>
              <a:rPr lang="en-US" altLang="zh-CN" sz="2000" b="1" dirty="0">
                <a:solidFill>
                  <a:schemeClr val="bg1"/>
                </a:solidFill>
                <a:cs typeface="Calibri" pitchFamily="34" charset="0"/>
              </a:rPr>
              <a:t>V</a:t>
            </a:r>
            <a:r>
              <a:rPr lang="en-US" altLang="zh-CN" sz="2000" dirty="0">
                <a:solidFill>
                  <a:schemeClr val="bg1"/>
                </a:solidFill>
                <a:cs typeface="Calibri" pitchFamily="34" charset="0"/>
              </a:rPr>
              <a:t>ideo</a:t>
            </a:r>
          </a:p>
          <a:p>
            <a:pPr>
              <a:defRPr/>
            </a:pPr>
            <a:r>
              <a:rPr lang="en-US" altLang="zh-CN" sz="2000" b="1" dirty="0">
                <a:solidFill>
                  <a:schemeClr val="bg1"/>
                </a:solidFill>
                <a:cs typeface="Calibri" pitchFamily="34" charset="0"/>
              </a:rPr>
              <a:t>R</a:t>
            </a:r>
            <a:r>
              <a:rPr lang="en-US" altLang="zh-CN" sz="2000" dirty="0">
                <a:solidFill>
                  <a:schemeClr val="bg1"/>
                </a:solidFill>
                <a:cs typeface="Calibri" pitchFamily="34" charset="0"/>
              </a:rPr>
              <a:t>ecorder</a:t>
            </a:r>
          </a:p>
        </p:txBody>
      </p:sp>
      <p:sp>
        <p:nvSpPr>
          <p:cNvPr id="36" name="TextBox 35"/>
          <p:cNvSpPr txBox="1"/>
          <p:nvPr/>
        </p:nvSpPr>
        <p:spPr>
          <a:xfrm>
            <a:off x="4783137" y="4011613"/>
            <a:ext cx="2428875" cy="1938337"/>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wrap="square">
            <a:spAutoFit/>
          </a:bodyPr>
          <a:lstStyle/>
          <a:p>
            <a:pPr>
              <a:defRPr/>
            </a:pPr>
            <a:r>
              <a:rPr lang="en-US" altLang="zh-CN" sz="2000" b="1" dirty="0">
                <a:solidFill>
                  <a:schemeClr val="bg1"/>
                </a:solidFill>
                <a:cs typeface="Calibri" pitchFamily="34" charset="0"/>
              </a:rPr>
              <a:t>04: </a:t>
            </a:r>
            <a:r>
              <a:rPr lang="en-US" altLang="zh-CN" sz="2000" dirty="0">
                <a:solidFill>
                  <a:schemeClr val="bg1"/>
                </a:solidFill>
                <a:cs typeface="Calibri" pitchFamily="34" charset="0"/>
              </a:rPr>
              <a:t>2 Channels</a:t>
            </a:r>
          </a:p>
          <a:p>
            <a:pPr>
              <a:defRPr/>
            </a:pPr>
            <a:r>
              <a:rPr lang="en-US" altLang="zh-CN" sz="2000" b="1" dirty="0">
                <a:solidFill>
                  <a:schemeClr val="bg1"/>
                </a:solidFill>
                <a:cs typeface="Calibri" pitchFamily="34" charset="0"/>
              </a:rPr>
              <a:t>08: </a:t>
            </a:r>
            <a:r>
              <a:rPr lang="en-US" altLang="zh-CN" sz="2000" dirty="0">
                <a:solidFill>
                  <a:schemeClr val="bg1"/>
                </a:solidFill>
                <a:cs typeface="Calibri" pitchFamily="34" charset="0"/>
              </a:rPr>
              <a:t>4 Channels</a:t>
            </a:r>
          </a:p>
          <a:p>
            <a:pPr>
              <a:defRPr/>
            </a:pPr>
            <a:r>
              <a:rPr lang="en-US" altLang="zh-CN" sz="2000" b="1" dirty="0">
                <a:solidFill>
                  <a:schemeClr val="bg1"/>
                </a:solidFill>
                <a:cs typeface="Calibri" pitchFamily="34" charset="0"/>
              </a:rPr>
              <a:t>16: </a:t>
            </a:r>
            <a:r>
              <a:rPr lang="en-US" altLang="zh-CN" sz="2000" dirty="0">
                <a:solidFill>
                  <a:schemeClr val="bg1"/>
                </a:solidFill>
                <a:cs typeface="Calibri" pitchFamily="34" charset="0"/>
              </a:rPr>
              <a:t>16 Channels</a:t>
            </a:r>
          </a:p>
          <a:p>
            <a:pPr>
              <a:defRPr/>
            </a:pPr>
            <a:r>
              <a:rPr lang="en-US" altLang="zh-CN" sz="2000" b="1" dirty="0">
                <a:solidFill>
                  <a:schemeClr val="bg1"/>
                </a:solidFill>
                <a:cs typeface="Calibri" pitchFamily="34" charset="0"/>
              </a:rPr>
              <a:t>32: </a:t>
            </a:r>
            <a:r>
              <a:rPr lang="en-US" altLang="zh-CN" sz="2000" dirty="0">
                <a:solidFill>
                  <a:schemeClr val="bg1"/>
                </a:solidFill>
                <a:cs typeface="Calibri" pitchFamily="34" charset="0"/>
              </a:rPr>
              <a:t>32 Channels</a:t>
            </a:r>
          </a:p>
          <a:p>
            <a:pPr>
              <a:defRPr/>
            </a:pPr>
            <a:r>
              <a:rPr lang="en-US" altLang="zh-CN" sz="2000" b="1" dirty="0">
                <a:solidFill>
                  <a:schemeClr val="bg1"/>
                </a:solidFill>
                <a:cs typeface="Calibri" pitchFamily="34" charset="0"/>
              </a:rPr>
              <a:t>64: </a:t>
            </a:r>
            <a:r>
              <a:rPr lang="en-US" altLang="zh-CN" sz="2000" dirty="0">
                <a:solidFill>
                  <a:schemeClr val="bg1"/>
                </a:solidFill>
                <a:cs typeface="Calibri" pitchFamily="34" charset="0"/>
              </a:rPr>
              <a:t>64 Channels</a:t>
            </a:r>
          </a:p>
          <a:p>
            <a:pPr>
              <a:defRPr/>
            </a:pPr>
            <a:r>
              <a:rPr lang="en-US" altLang="zh-CN" sz="2000" b="1" dirty="0">
                <a:solidFill>
                  <a:schemeClr val="bg1"/>
                </a:solidFill>
                <a:cs typeface="Calibri" pitchFamily="34" charset="0"/>
              </a:rPr>
              <a:t>128: </a:t>
            </a:r>
            <a:r>
              <a:rPr lang="en-US" altLang="zh-CN" sz="2000" dirty="0">
                <a:solidFill>
                  <a:schemeClr val="bg1"/>
                </a:solidFill>
                <a:cs typeface="Calibri" pitchFamily="34" charset="0"/>
              </a:rPr>
              <a:t>128 Channels</a:t>
            </a:r>
          </a:p>
        </p:txBody>
      </p:sp>
      <p:sp>
        <p:nvSpPr>
          <p:cNvPr id="37" name="TextBox 35"/>
          <p:cNvSpPr txBox="1"/>
          <p:nvPr/>
        </p:nvSpPr>
        <p:spPr>
          <a:xfrm>
            <a:off x="9840913" y="3028950"/>
            <a:ext cx="1800225" cy="400050"/>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a:spAutoFit/>
          </a:bodyPr>
          <a:lstStyle/>
          <a:p>
            <a:pPr>
              <a:defRPr/>
            </a:pPr>
            <a:r>
              <a:rPr lang="en-US" altLang="zh-CN" sz="2000" b="1" dirty="0" err="1">
                <a:solidFill>
                  <a:schemeClr val="bg1"/>
                </a:solidFill>
                <a:cs typeface="Calibri" pitchFamily="34" charset="0"/>
              </a:rPr>
              <a:t>Px</a:t>
            </a:r>
            <a:r>
              <a:rPr lang="en-US" altLang="zh-CN" sz="2000" b="1" dirty="0">
                <a:solidFill>
                  <a:schemeClr val="bg1"/>
                </a:solidFill>
                <a:cs typeface="Calibri" pitchFamily="34" charset="0"/>
              </a:rPr>
              <a:t>: </a:t>
            </a:r>
            <a:r>
              <a:rPr lang="en-US" altLang="zh-CN" sz="2000" dirty="0">
                <a:solidFill>
                  <a:schemeClr val="bg1"/>
                </a:solidFill>
                <a:cs typeface="Calibri" pitchFamily="34" charset="0"/>
              </a:rPr>
              <a:t>x PoE Ports</a:t>
            </a:r>
          </a:p>
        </p:txBody>
      </p:sp>
      <p:sp>
        <p:nvSpPr>
          <p:cNvPr id="38" name="矩形 1"/>
          <p:cNvSpPr>
            <a:spLocks noChangeArrowheads="1"/>
          </p:cNvSpPr>
          <p:nvPr/>
        </p:nvSpPr>
        <p:spPr bwMode="auto">
          <a:xfrm>
            <a:off x="263525" y="404813"/>
            <a:ext cx="6575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FFC000"/>
                </a:solidFill>
              </a:rPr>
              <a:t>NVR Naming Rule</a:t>
            </a:r>
            <a:endParaRPr lang="zh-CN" altLang="en-US" sz="4000">
              <a:solidFill>
                <a:srgbClr val="FFC000"/>
              </a:solidFill>
            </a:endParaRPr>
          </a:p>
        </p:txBody>
      </p:sp>
      <p:sp>
        <p:nvSpPr>
          <p:cNvPr id="39" name="矩形 38"/>
          <p:cNvSpPr/>
          <p:nvPr/>
        </p:nvSpPr>
        <p:spPr bwMode="auto">
          <a:xfrm>
            <a:off x="7608888" y="1381125"/>
            <a:ext cx="574675" cy="852488"/>
          </a:xfrm>
          <a:prstGeom prst="rect">
            <a:avLst/>
          </a:prstGeom>
          <a:noFill/>
          <a:ln w="19050">
            <a:solidFill>
              <a:schemeClr val="tx1"/>
            </a:solidFill>
            <a:headEnd/>
            <a:tailEnd/>
          </a:ln>
        </p:spPr>
        <p:style>
          <a:lnRef idx="2">
            <a:schemeClr val="accent2"/>
          </a:lnRef>
          <a:fillRef idx="1">
            <a:schemeClr val="lt1"/>
          </a:fillRef>
          <a:effectRef idx="0">
            <a:schemeClr val="accent2"/>
          </a:effectRef>
          <a:fontRef idx="minor">
            <a:schemeClr val="dk1"/>
          </a:fontRef>
        </p:style>
        <p:txBody>
          <a:bodyPr anchor="ctr"/>
          <a:lstStyle/>
          <a:p>
            <a:pPr>
              <a:lnSpc>
                <a:spcPct val="140000"/>
              </a:lnSpc>
              <a:defRPr/>
            </a:pPr>
            <a:endParaRPr kumimoji="1" lang="zh-CN" altLang="en-US" sz="3000" b="1">
              <a:solidFill>
                <a:schemeClr val="bg1"/>
              </a:solidFill>
              <a:effectLst>
                <a:outerShdw blurRad="38100" dist="38100" dir="2700000" algn="tl">
                  <a:srgbClr val="C0C0C0"/>
                </a:outerShdw>
              </a:effectLst>
              <a:latin typeface="Segoe UI" pitchFamily="34" charset="0"/>
              <a:ea typeface="黑体" pitchFamily="49" charset="-122"/>
            </a:endParaRPr>
          </a:p>
        </p:txBody>
      </p:sp>
      <p:cxnSp>
        <p:nvCxnSpPr>
          <p:cNvPr id="40" name="肘形连接符 39"/>
          <p:cNvCxnSpPr>
            <a:stCxn id="39" idx="2"/>
            <a:endCxn id="41" idx="0"/>
          </p:cNvCxnSpPr>
          <p:nvPr/>
        </p:nvCxnSpPr>
        <p:spPr>
          <a:xfrm rot="16200000" flipH="1">
            <a:off x="7342188" y="2787650"/>
            <a:ext cx="1778000" cy="669925"/>
          </a:xfrm>
          <a:prstGeom prst="bentConnector3">
            <a:avLst>
              <a:gd name="adj1" fmla="val 50000"/>
            </a:avLst>
          </a:prstGeom>
          <a:ln w="19050">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41" name="TextBox 35"/>
          <p:cNvSpPr txBox="1"/>
          <p:nvPr/>
        </p:nvSpPr>
        <p:spPr>
          <a:xfrm>
            <a:off x="7646988" y="4011613"/>
            <a:ext cx="1838325" cy="1016000"/>
          </a:xfrm>
          <a:prstGeom prst="rect">
            <a:avLst/>
          </a:prstGeom>
          <a:noFill/>
          <a:ln>
            <a:solidFill>
              <a:schemeClr val="tx1"/>
            </a:solidFill>
          </a:ln>
        </p:spPr>
        <p:style>
          <a:lnRef idx="0">
            <a:scrgbClr r="0" g="0" b="0"/>
          </a:lnRef>
          <a:fillRef idx="1001">
            <a:schemeClr val="lt1"/>
          </a:fillRef>
          <a:effectRef idx="0">
            <a:scrgbClr r="0" g="0" b="0"/>
          </a:effectRef>
          <a:fontRef idx="major"/>
        </p:style>
        <p:txBody>
          <a:bodyPr>
            <a:spAutoFit/>
          </a:bodyPr>
          <a:lstStyle/>
          <a:p>
            <a:pPr>
              <a:defRPr/>
            </a:pPr>
            <a:r>
              <a:rPr lang="en-US" altLang="zh-CN" sz="2000" b="1" dirty="0">
                <a:solidFill>
                  <a:schemeClr val="bg1"/>
                </a:solidFill>
                <a:cs typeface="Calibri" pitchFamily="34" charset="0"/>
              </a:rPr>
              <a:t>E: </a:t>
            </a:r>
            <a:r>
              <a:rPr lang="en-US" altLang="zh-CN" sz="2000" dirty="0">
                <a:solidFill>
                  <a:schemeClr val="bg1"/>
                </a:solidFill>
                <a:cs typeface="Calibri" pitchFamily="34" charset="0"/>
              </a:rPr>
              <a:t>Enhanced</a:t>
            </a:r>
          </a:p>
          <a:p>
            <a:pPr>
              <a:defRPr/>
            </a:pPr>
            <a:r>
              <a:rPr lang="en-US" altLang="zh-CN" sz="2000" b="1" dirty="0">
                <a:solidFill>
                  <a:schemeClr val="bg1"/>
                </a:solidFill>
                <a:cs typeface="Calibri" pitchFamily="34" charset="0"/>
              </a:rPr>
              <a:t>L: </a:t>
            </a:r>
            <a:r>
              <a:rPr lang="en-US" altLang="zh-CN" sz="2000" dirty="0">
                <a:solidFill>
                  <a:schemeClr val="bg1"/>
                </a:solidFill>
                <a:cs typeface="Calibri" pitchFamily="34" charset="0"/>
              </a:rPr>
              <a:t>Plastic</a:t>
            </a:r>
          </a:p>
          <a:p>
            <a:pPr>
              <a:defRPr/>
            </a:pPr>
            <a:r>
              <a:rPr lang="en-US" altLang="zh-CN" sz="2000" b="1" dirty="0">
                <a:solidFill>
                  <a:schemeClr val="bg1"/>
                </a:solidFill>
                <a:cs typeface="Calibri" pitchFamily="34" charset="0"/>
              </a:rPr>
              <a:t>P: </a:t>
            </a:r>
            <a:r>
              <a:rPr lang="en-US" altLang="zh-CN" sz="2000" dirty="0">
                <a:solidFill>
                  <a:schemeClr val="bg1"/>
                </a:solidFill>
                <a:cs typeface="Calibri" pitchFamily="34" charset="0"/>
              </a:rPr>
              <a:t>PoE</a:t>
            </a:r>
          </a:p>
        </p:txBody>
      </p:sp>
    </p:spTree>
    <p:extLst>
      <p:ext uri="{BB962C8B-B14F-4D97-AF65-F5344CB8AC3E}">
        <p14:creationId xmlns:p14="http://schemas.microsoft.com/office/powerpoint/2010/main" val="155905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9" descr="NVR202-08EN_B.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6769" y="1329780"/>
            <a:ext cx="5218760" cy="347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标题 1"/>
          <p:cNvSpPr txBox="1">
            <a:spLocks noChangeArrowheads="1"/>
          </p:cNvSpPr>
          <p:nvPr/>
        </p:nvSpPr>
        <p:spPr bwMode="auto">
          <a:xfrm>
            <a:off x="146348" y="-18657"/>
            <a:ext cx="676875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Plug &amp; Play</a:t>
            </a:r>
          </a:p>
        </p:txBody>
      </p:sp>
      <p:grpSp>
        <p:nvGrpSpPr>
          <p:cNvPr id="22" name="组合 21"/>
          <p:cNvGrpSpPr/>
          <p:nvPr/>
        </p:nvGrpSpPr>
        <p:grpSpPr>
          <a:xfrm rot="3504765" flipH="1">
            <a:off x="1937835" y="3017759"/>
            <a:ext cx="324977" cy="1782531"/>
            <a:chOff x="5003212" y="216797"/>
            <a:chExt cx="1145507" cy="6283231"/>
          </a:xfrm>
        </p:grpSpPr>
        <p:pic>
          <p:nvPicPr>
            <p:cNvPr id="23" name="图片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24" name="图片 2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sp>
        <p:nvSpPr>
          <p:cNvPr id="17" name="右箭头 16"/>
          <p:cNvSpPr/>
          <p:nvPr/>
        </p:nvSpPr>
        <p:spPr bwMode="auto">
          <a:xfrm>
            <a:off x="6024035" y="2528899"/>
            <a:ext cx="1224136" cy="1080120"/>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nvGrpSpPr>
          <p:cNvPr id="25" name="组合 24"/>
          <p:cNvGrpSpPr/>
          <p:nvPr/>
        </p:nvGrpSpPr>
        <p:grpSpPr>
          <a:xfrm rot="18667267" flipH="1">
            <a:off x="3576600" y="3092936"/>
            <a:ext cx="353513" cy="1939054"/>
            <a:chOff x="5003212" y="216797"/>
            <a:chExt cx="1145507" cy="6283231"/>
          </a:xfrm>
        </p:grpSpPr>
        <p:pic>
          <p:nvPicPr>
            <p:cNvPr id="26" name="图片 2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27" name="图片 2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sp>
        <p:nvSpPr>
          <p:cNvPr id="18" name="矩形 17"/>
          <p:cNvSpPr/>
          <p:nvPr/>
        </p:nvSpPr>
        <p:spPr>
          <a:xfrm>
            <a:off x="2610025" y="5836279"/>
            <a:ext cx="830677" cy="523220"/>
          </a:xfrm>
          <a:prstGeom prst="rect">
            <a:avLst/>
          </a:prstGeom>
        </p:spPr>
        <p:txBody>
          <a:bodyPr wrap="non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Plug</a:t>
            </a:r>
          </a:p>
        </p:txBody>
      </p:sp>
      <p:pic>
        <p:nvPicPr>
          <p:cNvPr id="3" name="图片 20" descr="CAM327S-DT_FU.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332286" y="3868439"/>
            <a:ext cx="2170113"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Users\c00919\Desktop\图片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717756" y="4070165"/>
            <a:ext cx="1145288" cy="1041172"/>
          </a:xfrm>
          <a:prstGeom prst="rect">
            <a:avLst/>
          </a:prstGeom>
          <a:noFill/>
        </p:spPr>
      </p:pic>
      <p:sp>
        <p:nvSpPr>
          <p:cNvPr id="19" name="矩形 18"/>
          <p:cNvSpPr/>
          <p:nvPr/>
        </p:nvSpPr>
        <p:spPr>
          <a:xfrm>
            <a:off x="9169048" y="5836279"/>
            <a:ext cx="803425" cy="523220"/>
          </a:xfrm>
          <a:prstGeom prst="rect">
            <a:avLst/>
          </a:prstGeom>
        </p:spPr>
        <p:txBody>
          <a:bodyPr wrap="non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Play</a:t>
            </a:r>
          </a:p>
        </p:txBody>
      </p:sp>
      <p:pic>
        <p:nvPicPr>
          <p:cNvPr id="4" name="图片 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517417" y="867138"/>
            <a:ext cx="4061146" cy="4077072"/>
          </a:xfrm>
          <a:prstGeom prst="rect">
            <a:avLst/>
          </a:prstGeom>
        </p:spPr>
      </p:pic>
      <p:grpSp>
        <p:nvGrpSpPr>
          <p:cNvPr id="21" name="组合 20"/>
          <p:cNvGrpSpPr/>
          <p:nvPr/>
        </p:nvGrpSpPr>
        <p:grpSpPr>
          <a:xfrm rot="7885720" flipH="1">
            <a:off x="2064406" y="1790603"/>
            <a:ext cx="324977" cy="1782531"/>
            <a:chOff x="5003212" y="216797"/>
            <a:chExt cx="1145507" cy="6283231"/>
          </a:xfrm>
        </p:grpSpPr>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pic>
        <p:nvPicPr>
          <p:cNvPr id="11" name="Picture 9" descr="C:\Users\c00919\Desktop\图片7.png"/>
          <p:cNvPicPr>
            <a:picLocks noChangeAspect="1" noChangeArrowheads="1"/>
          </p:cNvPicPr>
          <p:nvPr/>
        </p:nvPicPr>
        <p:blipFill>
          <a:blip r:embed="rId11" cstate="email">
            <a:extLst>
              <a:ext uri="{28A0092B-C50C-407E-A947-70E740481C1C}">
                <a14:useLocalDpi xmlns:a14="http://schemas.microsoft.com/office/drawing/2010/main"/>
              </a:ext>
            </a:extLst>
          </a:blip>
          <a:srcRect l="9765" t="14585" r="16996" b="27075"/>
          <a:stretch>
            <a:fillRect/>
          </a:stretch>
        </p:blipFill>
        <p:spPr bwMode="auto">
          <a:xfrm>
            <a:off x="375897" y="1673454"/>
            <a:ext cx="1634101" cy="871520"/>
          </a:xfrm>
          <a:prstGeom prst="rect">
            <a:avLst/>
          </a:prstGeom>
          <a:noFill/>
        </p:spPr>
      </p:pic>
      <p:grpSp>
        <p:nvGrpSpPr>
          <p:cNvPr id="28" name="组合 27"/>
          <p:cNvGrpSpPr/>
          <p:nvPr/>
        </p:nvGrpSpPr>
        <p:grpSpPr>
          <a:xfrm rot="14056469" flipH="1">
            <a:off x="3614635" y="1850824"/>
            <a:ext cx="330114" cy="1830999"/>
            <a:chOff x="5003212" y="216797"/>
            <a:chExt cx="1145507" cy="6283231"/>
          </a:xfrm>
        </p:grpSpPr>
        <p:pic>
          <p:nvPicPr>
            <p:cNvPr id="29" name="图片 2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30" name="图片 29"/>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pic>
        <p:nvPicPr>
          <p:cNvPr id="5" name="图片 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3291885" y="1552441"/>
            <a:ext cx="2164993" cy="1442669"/>
          </a:xfrm>
          <a:prstGeom prst="rect">
            <a:avLst/>
          </a:prstGeom>
        </p:spPr>
      </p:pic>
    </p:spTree>
    <p:extLst>
      <p:ext uri="{BB962C8B-B14F-4D97-AF65-F5344CB8AC3E}">
        <p14:creationId xmlns:p14="http://schemas.microsoft.com/office/powerpoint/2010/main" val="2826878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250" fill="hold"/>
                                        <p:tgtEl>
                                          <p:spTgt spid="11"/>
                                        </p:tgtEl>
                                        <p:attrNameLst>
                                          <p:attrName>ppt_x</p:attrName>
                                        </p:attrNameLst>
                                      </p:cBhvr>
                                      <p:tavLst>
                                        <p:tav tm="0">
                                          <p:val>
                                            <p:strVal val="#ppt_x"/>
                                          </p:val>
                                        </p:tav>
                                        <p:tav tm="100000">
                                          <p:val>
                                            <p:strVal val="#ppt_x"/>
                                          </p:val>
                                        </p:tav>
                                      </p:tavLst>
                                    </p:anim>
                                    <p:anim calcmode="lin" valueType="num">
                                      <p:cBhvr additive="base">
                                        <p:cTn id="15" dur="250" fill="hold"/>
                                        <p:tgtEl>
                                          <p:spTgt spid="11"/>
                                        </p:tgtEl>
                                        <p:attrNameLst>
                                          <p:attrName>ppt_y</p:attrName>
                                        </p:attrNameLst>
                                      </p:cBhvr>
                                      <p:tavLst>
                                        <p:tav tm="0">
                                          <p:val>
                                            <p:strVal val="1+#ppt_h/2"/>
                                          </p:val>
                                        </p:tav>
                                        <p:tav tm="100000">
                                          <p:val>
                                            <p:strVal val="#ppt_y"/>
                                          </p:val>
                                        </p:tav>
                                      </p:tavLst>
                                    </p:anim>
                                  </p:childTnLst>
                                </p:cTn>
                              </p:par>
                            </p:childTnLst>
                          </p:cTn>
                        </p:par>
                        <p:par>
                          <p:cTn id="16" fill="hold">
                            <p:stCondLst>
                              <p:cond delay="25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250"/>
                                        <p:tgtEl>
                                          <p:spTgt spid="21"/>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250" fill="hold"/>
                                        <p:tgtEl>
                                          <p:spTgt spid="5"/>
                                        </p:tgtEl>
                                        <p:attrNameLst>
                                          <p:attrName>ppt_x</p:attrName>
                                        </p:attrNameLst>
                                      </p:cBhvr>
                                      <p:tavLst>
                                        <p:tav tm="0">
                                          <p:val>
                                            <p:strVal val="#ppt_x"/>
                                          </p:val>
                                        </p:tav>
                                        <p:tav tm="100000">
                                          <p:val>
                                            <p:strVal val="#ppt_x"/>
                                          </p:val>
                                        </p:tav>
                                      </p:tavLst>
                                    </p:anim>
                                    <p:anim calcmode="lin" valueType="num">
                                      <p:cBhvr additive="base">
                                        <p:cTn id="24" dur="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750"/>
                            </p:stCondLst>
                            <p:childTnLst>
                              <p:par>
                                <p:cTn id="26" presetID="2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250"/>
                                        <p:tgtEl>
                                          <p:spTgt spid="28"/>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fill="hold"/>
                                        <p:tgtEl>
                                          <p:spTgt spid="3"/>
                                        </p:tgtEl>
                                        <p:attrNameLst>
                                          <p:attrName>ppt_x</p:attrName>
                                        </p:attrNameLst>
                                      </p:cBhvr>
                                      <p:tavLst>
                                        <p:tav tm="0">
                                          <p:val>
                                            <p:strVal val="#ppt_x"/>
                                          </p:val>
                                        </p:tav>
                                        <p:tav tm="100000">
                                          <p:val>
                                            <p:strVal val="#ppt_x"/>
                                          </p:val>
                                        </p:tav>
                                      </p:tavLst>
                                    </p:anim>
                                    <p:anim calcmode="lin" valueType="num">
                                      <p:cBhvr additive="base">
                                        <p:cTn id="33" dur="25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250"/>
                                        <p:tgtEl>
                                          <p:spTgt spid="22"/>
                                        </p:tgtEl>
                                      </p:cBhvr>
                                    </p:animEffect>
                                  </p:childTnLst>
                                </p:cTn>
                              </p:par>
                            </p:childTnLst>
                          </p:cTn>
                        </p:par>
                        <p:par>
                          <p:cTn id="38" fill="hold">
                            <p:stCondLst>
                              <p:cond delay="1500"/>
                            </p:stCondLst>
                            <p:childTnLst>
                              <p:par>
                                <p:cTn id="39" presetID="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250" fill="hold"/>
                                        <p:tgtEl>
                                          <p:spTgt spid="12"/>
                                        </p:tgtEl>
                                        <p:attrNameLst>
                                          <p:attrName>ppt_x</p:attrName>
                                        </p:attrNameLst>
                                      </p:cBhvr>
                                      <p:tavLst>
                                        <p:tav tm="0">
                                          <p:val>
                                            <p:strVal val="#ppt_x"/>
                                          </p:val>
                                        </p:tav>
                                        <p:tav tm="100000">
                                          <p:val>
                                            <p:strVal val="#ppt_x"/>
                                          </p:val>
                                        </p:tav>
                                      </p:tavLst>
                                    </p:anim>
                                    <p:anim calcmode="lin" valueType="num">
                                      <p:cBhvr additive="base">
                                        <p:cTn id="42" dur="25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1750"/>
                            </p:stCondLst>
                            <p:childTnLst>
                              <p:par>
                                <p:cTn id="44" presetID="22" presetClass="entr" presetSubtype="2"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250"/>
                                        <p:tgtEl>
                                          <p:spTgt spid="25"/>
                                        </p:tgtEl>
                                      </p:cBhvr>
                                    </p:animEffect>
                                  </p:childTnLst>
                                </p:cTn>
                              </p:par>
                            </p:childTnLst>
                          </p:cTn>
                        </p:par>
                        <p:par>
                          <p:cTn id="47" fill="hold">
                            <p:stCondLst>
                              <p:cond delay="20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anim calcmode="lin" valueType="num">
                                      <p:cBhvr>
                                        <p:cTn id="58" dur="500" fill="hold"/>
                                        <p:tgtEl>
                                          <p:spTgt spid="17"/>
                                        </p:tgtEl>
                                        <p:attrNameLst>
                                          <p:attrName>ppt_x</p:attrName>
                                        </p:attrNameLst>
                                      </p:cBhvr>
                                      <p:tavLst>
                                        <p:tav tm="0">
                                          <p:val>
                                            <p:strVal val="#ppt_x"/>
                                          </p:val>
                                        </p:tav>
                                        <p:tav tm="100000">
                                          <p:val>
                                            <p:strVal val="#ppt_x"/>
                                          </p:val>
                                        </p:tav>
                                      </p:tavLst>
                                    </p:anim>
                                    <p:anim calcmode="lin" valueType="num">
                                      <p:cBhvr>
                                        <p:cTn id="59" dur="5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500"/>
                            </p:stCondLst>
                            <p:childTnLst>
                              <p:par>
                                <p:cTn id="61" presetID="21" presetClass="entr" presetSubtype="1"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heel(1)">
                                      <p:cBhvr>
                                        <p:cTn id="63" dur="1000"/>
                                        <p:tgtEl>
                                          <p:spTgt spid="4"/>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anim calcmode="lin" valueType="num">
                                      <p:cBhvr>
                                        <p:cTn id="67" dur="500" fill="hold"/>
                                        <p:tgtEl>
                                          <p:spTgt spid="19"/>
                                        </p:tgtEl>
                                        <p:attrNameLst>
                                          <p:attrName>ppt_x</p:attrName>
                                        </p:attrNameLst>
                                      </p:cBhvr>
                                      <p:tavLst>
                                        <p:tav tm="0">
                                          <p:val>
                                            <p:strVal val="#ppt_x"/>
                                          </p:val>
                                        </p:tav>
                                        <p:tav tm="100000">
                                          <p:val>
                                            <p:strVal val="#ppt_x"/>
                                          </p:val>
                                        </p:tav>
                                      </p:tavLst>
                                    </p:anim>
                                    <p:anim calcmode="lin" valueType="num">
                                      <p:cBhvr>
                                        <p:cTn id="6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5788" y="-120710"/>
            <a:ext cx="814045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Quick Add 3</a:t>
            </a:r>
            <a:r>
              <a:rPr lang="en-US" altLang="zh-CN" sz="4800" b="1" kern="0" baseline="30000" dirty="0">
                <a:solidFill>
                  <a:srgbClr val="FFC000"/>
                </a:solidFill>
                <a:latin typeface="Arial" panose="020B0604020202020204" pitchFamily="34" charset="0"/>
                <a:cs typeface="Arial" panose="020B0604020202020204" pitchFamily="34" charset="0"/>
                <a:sym typeface="Calibri" pitchFamily="34" charset="0"/>
              </a:rPr>
              <a:t>rd</a:t>
            </a: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 Party IPC</a:t>
            </a:r>
          </a:p>
        </p:txBody>
      </p:sp>
      <p:sp>
        <p:nvSpPr>
          <p:cNvPr id="3" name="文本框 2"/>
          <p:cNvSpPr txBox="1"/>
          <p:nvPr/>
        </p:nvSpPr>
        <p:spPr>
          <a:xfrm>
            <a:off x="115788" y="1002780"/>
            <a:ext cx="9505056" cy="923330"/>
          </a:xfrm>
          <a:prstGeom prst="rect">
            <a:avLst/>
          </a:prstGeom>
          <a:noFill/>
        </p:spPr>
        <p:txBody>
          <a:bodyPr wrap="square" rtlCol="0">
            <a:spAutoFit/>
          </a:bodyPr>
          <a:lstStyle/>
          <a:p>
            <a:r>
              <a:rPr lang="en-US" altLang="zh-CN" dirty="0">
                <a:solidFill>
                  <a:schemeClr val="bg1"/>
                </a:solidFill>
              </a:rPr>
              <a:t>Uniview NVR use private protocol to add Hikvision and Dahua IP camera, and user don’t have to check and fill in the </a:t>
            </a:r>
            <a:r>
              <a:rPr lang="en-US" altLang="zh-CN" dirty="0">
                <a:solidFill>
                  <a:schemeClr val="accent1"/>
                </a:solidFill>
              </a:rPr>
              <a:t>port number, user name and password</a:t>
            </a:r>
            <a:r>
              <a:rPr lang="en-US" altLang="zh-CN" dirty="0">
                <a:solidFill>
                  <a:schemeClr val="bg1"/>
                </a:solidFill>
              </a:rPr>
              <a:t>, they will be filled automatically, only thing you have to do is to click “Add”</a:t>
            </a:r>
            <a:endParaRPr lang="zh-CN" altLang="en-US" dirty="0">
              <a:solidFill>
                <a:schemeClr val="bg1"/>
              </a:solidFill>
            </a:endParaRPr>
          </a:p>
        </p:txBody>
      </p:sp>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23169" y="4119539"/>
            <a:ext cx="2406675" cy="1805006"/>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20844" y="2538456"/>
            <a:ext cx="1811326" cy="1478715"/>
          </a:xfrm>
          <a:prstGeom prst="rect">
            <a:avLst/>
          </a:prstGeom>
        </p:spPr>
      </p:pic>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71464" y="5062815"/>
            <a:ext cx="4775815" cy="815383"/>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88815" y="2564905"/>
            <a:ext cx="2894251" cy="2905602"/>
          </a:xfrm>
          <a:prstGeom prst="rect">
            <a:avLst/>
          </a:prstGeom>
        </p:spPr>
      </p:pic>
      <p:pic>
        <p:nvPicPr>
          <p:cNvPr id="9" name="图片 8"/>
          <p:cNvPicPr>
            <a:picLocks noChangeAspect="1"/>
          </p:cNvPicPr>
          <p:nvPr/>
        </p:nvPicPr>
        <p:blipFill>
          <a:blip r:embed="rId6" cstate="email">
            <a:extLst>
              <a:ext uri="{BEBA8EAE-BF5A-486C-A8C5-ECC9F3942E4B}">
                <a14:imgProps xmlns:a14="http://schemas.microsoft.com/office/drawing/2010/main">
                  <a14:imgLayer r:embed="rId7">
                    <a14:imgEffect>
                      <a14:backgroundRemoval t="0" b="96680" l="0" r="100000">
                        <a14:foregroundMark x1="24412" y1="88867" x2="24412" y2="88867"/>
                        <a14:foregroundMark x1="20196" y1="90332" x2="20196" y2="90332"/>
                        <a14:foregroundMark x1="22941" y1="90137" x2="22941" y2="90137"/>
                        <a14:foregroundMark x1="21275" y1="90137" x2="21275" y2="90137"/>
                        <a14:foregroundMark x1="18725" y1="89941" x2="18725" y2="89941"/>
                        <a14:foregroundMark x1="95490" y1="18066" x2="95490" y2="18066"/>
                        <a14:foregroundMark x1="95098" y1="12793" x2="95098" y2="12793"/>
                        <a14:foregroundMark x1="95490" y1="25293" x2="95490" y2="25293"/>
                      </a14:backgroundRemoval>
                    </a14:imgEffect>
                  </a14:imgLayer>
                </a14:imgProps>
              </a:ext>
              <a:ext uri="{28A0092B-C50C-407E-A947-70E740481C1C}">
                <a14:useLocalDpi xmlns:a14="http://schemas.microsoft.com/office/drawing/2010/main"/>
              </a:ext>
            </a:extLst>
          </a:blip>
          <a:stretch>
            <a:fillRect/>
          </a:stretch>
        </p:blipFill>
        <p:spPr>
          <a:xfrm>
            <a:off x="2394112" y="2564905"/>
            <a:ext cx="2888954" cy="2905601"/>
          </a:xfrm>
          <a:prstGeom prst="rect">
            <a:avLst/>
          </a:prstGeom>
        </p:spPr>
      </p:pic>
      <p:pic>
        <p:nvPicPr>
          <p:cNvPr id="10" name="图片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6709897" y="2250289"/>
            <a:ext cx="3092686" cy="2060848"/>
          </a:xfrm>
          <a:prstGeom prst="rect">
            <a:avLst/>
          </a:prstGeom>
        </p:spPr>
      </p:pic>
      <p:pic>
        <p:nvPicPr>
          <p:cNvPr id="11" name="图片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185373" y="3539518"/>
            <a:ext cx="3849117" cy="2564905"/>
          </a:xfrm>
          <a:prstGeom prst="rect">
            <a:avLst/>
          </a:prstGeom>
        </p:spPr>
      </p:pic>
    </p:spTree>
    <p:extLst>
      <p:ext uri="{BB962C8B-B14F-4D97-AF65-F5344CB8AC3E}">
        <p14:creationId xmlns:p14="http://schemas.microsoft.com/office/powerpoint/2010/main" val="17261055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1+#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9223" y="-171400"/>
            <a:ext cx="11308804"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Live Video When Managing IP Camera</a:t>
            </a:r>
          </a:p>
        </p:txBody>
      </p:sp>
      <p:sp>
        <p:nvSpPr>
          <p:cNvPr id="3" name="文本框 2"/>
          <p:cNvSpPr txBox="1"/>
          <p:nvPr/>
        </p:nvSpPr>
        <p:spPr>
          <a:xfrm>
            <a:off x="52213" y="952090"/>
            <a:ext cx="11737304" cy="646331"/>
          </a:xfrm>
          <a:prstGeom prst="rect">
            <a:avLst/>
          </a:prstGeom>
          <a:noFill/>
        </p:spPr>
        <p:txBody>
          <a:bodyPr wrap="square" rtlCol="0">
            <a:spAutoFit/>
          </a:bodyPr>
          <a:lstStyle/>
          <a:p>
            <a:r>
              <a:rPr lang="en-US" altLang="zh-CN" dirty="0">
                <a:solidFill>
                  <a:schemeClr val="bg1"/>
                </a:solidFill>
              </a:rPr>
              <a:t>When the you are managing the IP Cameras on NVR HMI, you can call the live video in the setting menu to see what is in this channel, so you can make it much easier if you want to change the channel name</a:t>
            </a:r>
            <a:endParaRPr lang="zh-CN" altLang="en-US" dirty="0">
              <a:solidFill>
                <a:schemeClr val="bg1"/>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63552" y="2276872"/>
            <a:ext cx="8190528" cy="3083353"/>
          </a:xfrm>
          <a:prstGeom prst="rect">
            <a:avLst/>
          </a:prstGeom>
        </p:spPr>
      </p:pic>
      <p:sp>
        <p:nvSpPr>
          <p:cNvPr id="5" name="椭圆 4"/>
          <p:cNvSpPr/>
          <p:nvPr/>
        </p:nvSpPr>
        <p:spPr bwMode="auto">
          <a:xfrm>
            <a:off x="4151784" y="2492896"/>
            <a:ext cx="360040" cy="360040"/>
          </a:xfrm>
          <a:prstGeom prst="ellipse">
            <a:avLst/>
          </a:prstGeom>
          <a:noFill/>
          <a:ln w="9525"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cxnSp>
        <p:nvCxnSpPr>
          <p:cNvPr id="7" name="直接箭头连接符 6"/>
          <p:cNvCxnSpPr>
            <a:stCxn id="5" idx="5"/>
          </p:cNvCxnSpPr>
          <p:nvPr/>
        </p:nvCxnSpPr>
        <p:spPr>
          <a:xfrm>
            <a:off x="4459097" y="2800209"/>
            <a:ext cx="340759" cy="2687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1626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9336" y="-171400"/>
            <a:ext cx="9766076"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High Speed Of IPC Connection</a:t>
            </a:r>
          </a:p>
        </p:txBody>
      </p:sp>
      <p:graphicFrame>
        <p:nvGraphicFramePr>
          <p:cNvPr id="3" name="表格 2"/>
          <p:cNvGraphicFramePr>
            <a:graphicFrameLocks noGrp="1"/>
          </p:cNvGraphicFramePr>
          <p:nvPr>
            <p:extLst>
              <p:ext uri="{D42A27DB-BD31-4B8C-83A1-F6EECF244321}">
                <p14:modId xmlns:p14="http://schemas.microsoft.com/office/powerpoint/2010/main" val="2210029567"/>
              </p:ext>
            </p:extLst>
          </p:nvPr>
        </p:nvGraphicFramePr>
        <p:xfrm>
          <a:off x="758036" y="2072573"/>
          <a:ext cx="4689892" cy="4082856"/>
        </p:xfrm>
        <a:graphic>
          <a:graphicData uri="http://schemas.openxmlformats.org/drawingml/2006/table">
            <a:tbl>
              <a:tblPr firstRow="1" bandRow="1">
                <a:tableStyleId>{5940675A-B579-460E-94D1-54222C63F5DA}</a:tableStyleId>
              </a:tblPr>
              <a:tblGrid>
                <a:gridCol w="2384691">
                  <a:extLst>
                    <a:ext uri="{9D8B030D-6E8A-4147-A177-3AD203B41FA5}">
                      <a16:colId xmlns:a16="http://schemas.microsoft.com/office/drawing/2014/main" val="20000"/>
                    </a:ext>
                  </a:extLst>
                </a:gridCol>
                <a:gridCol w="1009057">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tblGrid>
              <a:tr h="370840">
                <a:tc>
                  <a:txBody>
                    <a:bodyPr/>
                    <a:lstStyle/>
                    <a:p>
                      <a:endParaRPr lang="zh-CN" altLang="en-US" dirty="0">
                        <a:solidFill>
                          <a:schemeClr val="bg1"/>
                        </a:solidFill>
                      </a:endParaRPr>
                    </a:p>
                  </a:txBody>
                  <a:tcPr/>
                </a:tc>
                <a:tc>
                  <a:txBody>
                    <a:bodyPr/>
                    <a:lstStyle/>
                    <a:p>
                      <a:pPr algn="ctr"/>
                      <a:r>
                        <a:rPr lang="en-US" altLang="zh-CN" dirty="0">
                          <a:solidFill>
                            <a:schemeClr val="bg1"/>
                          </a:solidFill>
                        </a:rPr>
                        <a:t>Uniview</a:t>
                      </a:r>
                      <a:endParaRPr lang="zh-CN" altLang="en-US" dirty="0">
                        <a:solidFill>
                          <a:schemeClr val="bg1"/>
                        </a:solidFill>
                      </a:endParaRPr>
                    </a:p>
                  </a:txBody>
                  <a:tcPr/>
                </a:tc>
                <a:tc>
                  <a:txBody>
                    <a:bodyPr/>
                    <a:lstStyle/>
                    <a:p>
                      <a:pPr algn="ctr"/>
                      <a:r>
                        <a:rPr lang="en-US" altLang="zh-CN" dirty="0">
                          <a:solidFill>
                            <a:schemeClr val="bg1"/>
                          </a:solidFill>
                        </a:rPr>
                        <a:t>H</a:t>
                      </a:r>
                      <a:r>
                        <a:rPr lang="en-US" altLang="zh-CN" baseline="0" dirty="0">
                          <a:solidFill>
                            <a:schemeClr val="bg1"/>
                          </a:solidFill>
                        </a:rPr>
                        <a:t> Company</a:t>
                      </a:r>
                      <a:endParaRPr lang="zh-CN" altLang="en-US" dirty="0">
                        <a:solidFill>
                          <a:schemeClr val="bg1"/>
                        </a:solidFill>
                      </a:endParaRPr>
                    </a:p>
                  </a:txBody>
                  <a:tcPr/>
                </a:tc>
                <a:extLst>
                  <a:ext uri="{0D108BD9-81ED-4DB2-BD59-A6C34878D82A}">
                    <a16:rowId xmlns:a16="http://schemas.microsoft.com/office/drawing/2014/main" val="10000"/>
                  </a:ext>
                </a:extLst>
              </a:tr>
              <a:tr h="925304">
                <a:tc>
                  <a:txBody>
                    <a:bodyPr/>
                    <a:lstStyle/>
                    <a:p>
                      <a:pPr algn="l"/>
                      <a:r>
                        <a:rPr lang="en-US" altLang="zh-CN" dirty="0">
                          <a:solidFill>
                            <a:schemeClr val="bg1"/>
                          </a:solidFill>
                        </a:rPr>
                        <a:t>Batch search</a:t>
                      </a:r>
                      <a:r>
                        <a:rPr lang="en-US" altLang="zh-CN" baseline="0" dirty="0">
                          <a:solidFill>
                            <a:schemeClr val="bg1"/>
                          </a:solidFill>
                        </a:rPr>
                        <a:t>(34 pcs of IP Camera)</a:t>
                      </a:r>
                      <a:endParaRPr lang="zh-CN" altLang="en-US" dirty="0">
                        <a:solidFill>
                          <a:schemeClr val="bg1"/>
                        </a:solidFill>
                      </a:endParaRPr>
                    </a:p>
                  </a:txBody>
                  <a:tcPr anchor="ctr"/>
                </a:tc>
                <a:tc>
                  <a:txBody>
                    <a:bodyPr/>
                    <a:lstStyle/>
                    <a:p>
                      <a:pPr algn="ctr"/>
                      <a:r>
                        <a:rPr lang="en-US" altLang="zh-CN" dirty="0">
                          <a:solidFill>
                            <a:schemeClr val="bg1"/>
                          </a:solidFill>
                        </a:rPr>
                        <a:t>1.6s</a:t>
                      </a:r>
                      <a:endParaRPr lang="zh-CN" altLang="en-US" dirty="0">
                        <a:solidFill>
                          <a:schemeClr val="bg1"/>
                        </a:solidFill>
                      </a:endParaRPr>
                    </a:p>
                  </a:txBody>
                  <a:tcPr anchor="ctr"/>
                </a:tc>
                <a:tc>
                  <a:txBody>
                    <a:bodyPr/>
                    <a:lstStyle/>
                    <a:p>
                      <a:pPr algn="ctr"/>
                      <a:r>
                        <a:rPr lang="en-US" altLang="zh-CN" dirty="0">
                          <a:solidFill>
                            <a:schemeClr val="bg1"/>
                          </a:solidFill>
                        </a:rPr>
                        <a:t>4.2s</a:t>
                      </a:r>
                      <a:endParaRPr lang="zh-CN" altLang="en-US" dirty="0">
                        <a:solidFill>
                          <a:schemeClr val="bg1"/>
                        </a:solidFill>
                      </a:endParaRPr>
                    </a:p>
                  </a:txBody>
                  <a:tcPr anchor="ctr"/>
                </a:tc>
                <a:extLst>
                  <a:ext uri="{0D108BD9-81ED-4DB2-BD59-A6C34878D82A}">
                    <a16:rowId xmlns:a16="http://schemas.microsoft.com/office/drawing/2014/main" val="10001"/>
                  </a:ext>
                </a:extLst>
              </a:tr>
              <a:tr h="925304">
                <a:tc>
                  <a:txBody>
                    <a:bodyPr/>
                    <a:lstStyle/>
                    <a:p>
                      <a:pPr algn="l"/>
                      <a:r>
                        <a:rPr lang="en-US" altLang="zh-CN" dirty="0">
                          <a:solidFill>
                            <a:schemeClr val="bg1"/>
                          </a:solidFill>
                        </a:rPr>
                        <a:t>Batch delete(32</a:t>
                      </a:r>
                      <a:r>
                        <a:rPr lang="en-US" altLang="zh-CN" baseline="0" dirty="0">
                          <a:solidFill>
                            <a:schemeClr val="bg1"/>
                          </a:solidFill>
                        </a:rPr>
                        <a:t> pcs of IP Camera</a:t>
                      </a: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7.04s</a:t>
                      </a:r>
                      <a:endParaRPr lang="zh-CN" altLang="en-US" dirty="0">
                        <a:solidFill>
                          <a:schemeClr val="bg1"/>
                        </a:solidFill>
                      </a:endParaRPr>
                    </a:p>
                  </a:txBody>
                  <a:tcPr anchor="ctr"/>
                </a:tc>
                <a:tc>
                  <a:txBody>
                    <a:bodyPr/>
                    <a:lstStyle/>
                    <a:p>
                      <a:pPr algn="ctr"/>
                      <a:r>
                        <a:rPr lang="en-US" altLang="zh-CN" dirty="0">
                          <a:solidFill>
                            <a:schemeClr val="bg1"/>
                          </a:solidFill>
                        </a:rPr>
                        <a:t>11.74s</a:t>
                      </a:r>
                      <a:endParaRPr lang="zh-CN" altLang="en-US" dirty="0">
                        <a:solidFill>
                          <a:schemeClr val="bg1"/>
                        </a:solidFill>
                      </a:endParaRPr>
                    </a:p>
                  </a:txBody>
                  <a:tcPr anchor="ctr"/>
                </a:tc>
                <a:extLst>
                  <a:ext uri="{0D108BD9-81ED-4DB2-BD59-A6C34878D82A}">
                    <a16:rowId xmlns:a16="http://schemas.microsoft.com/office/drawing/2014/main" val="10002"/>
                  </a:ext>
                </a:extLst>
              </a:tr>
              <a:tr h="925304">
                <a:tc>
                  <a:txBody>
                    <a:bodyPr/>
                    <a:lstStyle/>
                    <a:p>
                      <a:pPr algn="l"/>
                      <a:r>
                        <a:rPr lang="en-US" altLang="zh-CN" dirty="0">
                          <a:solidFill>
                            <a:schemeClr val="bg1"/>
                          </a:solidFill>
                        </a:rPr>
                        <a:t>IPC</a:t>
                      </a:r>
                      <a:r>
                        <a:rPr lang="en-US" altLang="zh-CN" baseline="0" dirty="0">
                          <a:solidFill>
                            <a:schemeClr val="bg1"/>
                          </a:solidFill>
                        </a:rPr>
                        <a:t> offline, reconnect  speed</a:t>
                      </a:r>
                      <a:endParaRPr lang="zh-CN" altLang="en-US" dirty="0">
                        <a:solidFill>
                          <a:schemeClr val="bg1"/>
                        </a:solidFill>
                      </a:endParaRPr>
                    </a:p>
                  </a:txBody>
                  <a:tcPr anchor="ctr"/>
                </a:tc>
                <a:tc>
                  <a:txBody>
                    <a:bodyPr/>
                    <a:lstStyle/>
                    <a:p>
                      <a:pPr algn="ctr"/>
                      <a:r>
                        <a:rPr lang="en-US" altLang="zh-CN" dirty="0">
                          <a:solidFill>
                            <a:schemeClr val="bg1"/>
                          </a:solidFill>
                        </a:rPr>
                        <a:t>18.08s</a:t>
                      </a:r>
                      <a:endParaRPr lang="zh-CN" altLang="en-US" dirty="0">
                        <a:solidFill>
                          <a:schemeClr val="bg1"/>
                        </a:solidFill>
                      </a:endParaRPr>
                    </a:p>
                  </a:txBody>
                  <a:tcPr anchor="ctr"/>
                </a:tc>
                <a:tc>
                  <a:txBody>
                    <a:bodyPr/>
                    <a:lstStyle/>
                    <a:p>
                      <a:pPr algn="ctr"/>
                      <a:r>
                        <a:rPr lang="en-US" altLang="zh-CN" dirty="0">
                          <a:solidFill>
                            <a:schemeClr val="bg1"/>
                          </a:solidFill>
                        </a:rPr>
                        <a:t>38.55s</a:t>
                      </a:r>
                      <a:endParaRPr lang="zh-CN" altLang="en-US" dirty="0">
                        <a:solidFill>
                          <a:schemeClr val="bg1"/>
                        </a:solidFill>
                      </a:endParaRPr>
                    </a:p>
                  </a:txBody>
                  <a:tcPr anchor="ctr"/>
                </a:tc>
                <a:extLst>
                  <a:ext uri="{0D108BD9-81ED-4DB2-BD59-A6C34878D82A}">
                    <a16:rowId xmlns:a16="http://schemas.microsoft.com/office/drawing/2014/main" val="10003"/>
                  </a:ext>
                </a:extLst>
              </a:tr>
              <a:tr h="936104">
                <a:tc>
                  <a:txBody>
                    <a:bodyPr/>
                    <a:lstStyle/>
                    <a:p>
                      <a:pPr algn="l"/>
                      <a:r>
                        <a:rPr lang="en-US" altLang="zh-CN" dirty="0">
                          <a:solidFill>
                            <a:schemeClr val="bg1"/>
                          </a:solidFill>
                        </a:rPr>
                        <a:t>NVR</a:t>
                      </a:r>
                      <a:r>
                        <a:rPr lang="en-US" altLang="zh-CN" baseline="0" dirty="0">
                          <a:solidFill>
                            <a:schemeClr val="bg1"/>
                          </a:solidFill>
                        </a:rPr>
                        <a:t> reboot, preview resume speed</a:t>
                      </a:r>
                      <a:endParaRPr lang="zh-CN" altLang="en-US" dirty="0">
                        <a:solidFill>
                          <a:schemeClr val="bg1"/>
                        </a:solidFill>
                      </a:endParaRPr>
                    </a:p>
                  </a:txBody>
                  <a:tcPr anchor="ctr"/>
                </a:tc>
                <a:tc>
                  <a:txBody>
                    <a:bodyPr/>
                    <a:lstStyle/>
                    <a:p>
                      <a:pPr algn="ctr"/>
                      <a:r>
                        <a:rPr lang="en-US" altLang="zh-CN" dirty="0">
                          <a:solidFill>
                            <a:schemeClr val="bg1"/>
                          </a:solidFill>
                        </a:rPr>
                        <a:t>72.14s</a:t>
                      </a:r>
                      <a:endParaRPr lang="zh-CN" altLang="en-US" dirty="0">
                        <a:solidFill>
                          <a:schemeClr val="bg1"/>
                        </a:solidFill>
                      </a:endParaRPr>
                    </a:p>
                  </a:txBody>
                  <a:tcPr anchor="ctr"/>
                </a:tc>
                <a:tc>
                  <a:txBody>
                    <a:bodyPr/>
                    <a:lstStyle/>
                    <a:p>
                      <a:pPr algn="ctr"/>
                      <a:r>
                        <a:rPr lang="en-US" altLang="zh-CN" dirty="0">
                          <a:solidFill>
                            <a:schemeClr val="bg1"/>
                          </a:solidFill>
                        </a:rPr>
                        <a:t>125.82s</a:t>
                      </a:r>
                      <a:endParaRPr lang="zh-CN" altLang="en-US" dirty="0">
                        <a:solidFill>
                          <a:schemeClr val="bg1"/>
                        </a:solidFill>
                      </a:endParaRPr>
                    </a:p>
                  </a:txBody>
                  <a:tcPr anchor="ctr"/>
                </a:tc>
                <a:extLst>
                  <a:ext uri="{0D108BD9-81ED-4DB2-BD59-A6C34878D82A}">
                    <a16:rowId xmlns:a16="http://schemas.microsoft.com/office/drawing/2014/main" val="10004"/>
                  </a:ext>
                </a:extLst>
              </a:tr>
            </a:tbl>
          </a:graphicData>
        </a:graphic>
      </p:graphicFrame>
      <p:sp>
        <p:nvSpPr>
          <p:cNvPr id="4" name="矩形 3"/>
          <p:cNvSpPr/>
          <p:nvPr/>
        </p:nvSpPr>
        <p:spPr>
          <a:xfrm>
            <a:off x="119336" y="951680"/>
            <a:ext cx="10914926" cy="400110"/>
          </a:xfrm>
          <a:prstGeom prst="rect">
            <a:avLst/>
          </a:prstGeom>
        </p:spPr>
        <p:txBody>
          <a:bodyPr wrap="square">
            <a:spAutoFit/>
          </a:bodyPr>
          <a:lstStyle/>
          <a:p>
            <a:pPr lvl="0">
              <a:spcBef>
                <a:spcPts val="600"/>
              </a:spcBef>
              <a:spcAft>
                <a:spcPts val="200"/>
              </a:spcAft>
              <a:buClr>
                <a:srgbClr val="0070C0"/>
              </a:buClr>
              <a:buSzPts val="750"/>
            </a:pPr>
            <a:r>
              <a:rPr lang="en-US" altLang="zh-CN" sz="2000" dirty="0">
                <a:solidFill>
                  <a:schemeClr val="bg1"/>
                </a:solidFill>
                <a:latin typeface="Source Sans Pro Light" panose="020B0403030403020204" pitchFamily="34" charset="0"/>
              </a:rPr>
              <a:t>Uniview NVR has high speed of IP Camera search, delete, reconnection.</a:t>
            </a:r>
          </a:p>
        </p:txBody>
      </p:sp>
      <p:sp>
        <p:nvSpPr>
          <p:cNvPr id="5" name="文本框 4"/>
          <p:cNvSpPr txBox="1"/>
          <p:nvPr/>
        </p:nvSpPr>
        <p:spPr>
          <a:xfrm>
            <a:off x="119336" y="1382550"/>
            <a:ext cx="5525872" cy="400110"/>
          </a:xfrm>
          <a:prstGeom prst="rect">
            <a:avLst/>
          </a:prstGeom>
          <a:noFill/>
        </p:spPr>
        <p:txBody>
          <a:bodyPr wrap="none" rtlCol="0">
            <a:spAutoFit/>
          </a:bodyPr>
          <a:lstStyle/>
          <a:p>
            <a:pPr lvl="0"/>
            <a:r>
              <a:rPr lang="en-US" altLang="zh-CN" sz="2000" dirty="0">
                <a:solidFill>
                  <a:schemeClr val="bg1"/>
                </a:solidFill>
                <a:latin typeface="Source Sans Pro Light" panose="020B0403030403020204" pitchFamily="34" charset="0"/>
              </a:rPr>
              <a:t>Here below is the average time of five times testing. </a:t>
            </a:r>
          </a:p>
        </p:txBody>
      </p:sp>
      <p:sp>
        <p:nvSpPr>
          <p:cNvPr id="6" name="KSO_Shape"/>
          <p:cNvSpPr>
            <a:spLocks/>
          </p:cNvSpPr>
          <p:nvPr/>
        </p:nvSpPr>
        <p:spPr bwMode="auto">
          <a:xfrm flipH="1">
            <a:off x="6960096" y="3140968"/>
            <a:ext cx="1800225" cy="1727200"/>
          </a:xfrm>
          <a:custGeom>
            <a:avLst/>
            <a:gdLst>
              <a:gd name="T0" fmla="*/ 1676299 w 2771"/>
              <a:gd name="T1" fmla="*/ 1032319 h 2657"/>
              <a:gd name="T2" fmla="*/ 1639914 w 2771"/>
              <a:gd name="T3" fmla="*/ 1393338 h 2657"/>
              <a:gd name="T4" fmla="*/ 1339740 w 2771"/>
              <a:gd name="T5" fmla="*/ 1725735 h 2657"/>
              <a:gd name="T6" fmla="*/ 612694 w 2771"/>
              <a:gd name="T7" fmla="*/ 1552706 h 2657"/>
              <a:gd name="T8" fmla="*/ 612694 w 2771"/>
              <a:gd name="T9" fmla="*/ 1540347 h 2657"/>
              <a:gd name="T10" fmla="*/ 612694 w 2771"/>
              <a:gd name="T11" fmla="*/ 1721182 h 2657"/>
              <a:gd name="T12" fmla="*/ 432719 w 2771"/>
              <a:gd name="T13" fmla="*/ 1721182 h 2657"/>
              <a:gd name="T14" fmla="*/ 252095 w 2771"/>
              <a:gd name="T15" fmla="*/ 1721182 h 2657"/>
              <a:gd name="T16" fmla="*/ 179975 w 2771"/>
              <a:gd name="T17" fmla="*/ 1721182 h 2657"/>
              <a:gd name="T18" fmla="*/ 0 w 2771"/>
              <a:gd name="T19" fmla="*/ 1540347 h 2657"/>
              <a:gd name="T20" fmla="*/ 0 w 2771"/>
              <a:gd name="T21" fmla="*/ 710329 h 2657"/>
              <a:gd name="T22" fmla="*/ 179975 w 2771"/>
              <a:gd name="T23" fmla="*/ 529494 h 2657"/>
              <a:gd name="T24" fmla="*/ 252095 w 2771"/>
              <a:gd name="T25" fmla="*/ 529494 h 2657"/>
              <a:gd name="T26" fmla="*/ 432719 w 2771"/>
              <a:gd name="T27" fmla="*/ 529494 h 2657"/>
              <a:gd name="T28" fmla="*/ 612694 w 2771"/>
              <a:gd name="T29" fmla="*/ 529494 h 2657"/>
              <a:gd name="T30" fmla="*/ 612694 w 2771"/>
              <a:gd name="T31" fmla="*/ 710329 h 2657"/>
              <a:gd name="T32" fmla="*/ 612694 w 2771"/>
              <a:gd name="T33" fmla="*/ 710329 h 2657"/>
              <a:gd name="T34" fmla="*/ 1123380 w 2771"/>
              <a:gd name="T35" fmla="*/ 12359 h 2657"/>
              <a:gd name="T36" fmla="*/ 1372876 w 2771"/>
              <a:gd name="T37" fmla="*/ 608203 h 2657"/>
              <a:gd name="T38" fmla="*/ 1769210 w 2771"/>
              <a:gd name="T39" fmla="*/ 806601 h 2657"/>
              <a:gd name="T40" fmla="*/ 1676299 w 2771"/>
              <a:gd name="T41" fmla="*/ 1032319 h 2657"/>
              <a:gd name="T42" fmla="*/ 1240331 w 2771"/>
              <a:gd name="T43" fmla="*/ 702523 h 2657"/>
              <a:gd name="T44" fmla="*/ 1190302 w 2771"/>
              <a:gd name="T45" fmla="*/ 113184 h 2657"/>
              <a:gd name="T46" fmla="*/ 612694 w 2771"/>
              <a:gd name="T47" fmla="*/ 844979 h 2657"/>
              <a:gd name="T48" fmla="*/ 612694 w 2771"/>
              <a:gd name="T49" fmla="*/ 913931 h 2657"/>
              <a:gd name="T50" fmla="*/ 612694 w 2771"/>
              <a:gd name="T51" fmla="*/ 1413503 h 2657"/>
              <a:gd name="T52" fmla="*/ 1329344 w 2771"/>
              <a:gd name="T53" fmla="*/ 1615153 h 2657"/>
              <a:gd name="T54" fmla="*/ 1485929 w 2771"/>
              <a:gd name="T55" fmla="*/ 1354959 h 2657"/>
              <a:gd name="T56" fmla="*/ 1532059 w 2771"/>
              <a:gd name="T57" fmla="*/ 1022561 h 2657"/>
              <a:gd name="T58" fmla="*/ 1635366 w 2771"/>
              <a:gd name="T59" fmla="*/ 829368 h 2657"/>
              <a:gd name="T60" fmla="*/ 1240331 w 2771"/>
              <a:gd name="T61" fmla="*/ 702523 h 26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71" h="2657">
                <a:moveTo>
                  <a:pt x="2580" y="1587"/>
                </a:moveTo>
                <a:cubicBezTo>
                  <a:pt x="2771" y="1636"/>
                  <a:pt x="2710" y="2114"/>
                  <a:pt x="2524" y="2142"/>
                </a:cubicBezTo>
                <a:cubicBezTo>
                  <a:pt x="2560" y="2263"/>
                  <a:pt x="2575" y="2657"/>
                  <a:pt x="2062" y="2653"/>
                </a:cubicBezTo>
                <a:cubicBezTo>
                  <a:pt x="1454" y="2653"/>
                  <a:pt x="1340" y="2389"/>
                  <a:pt x="943" y="2387"/>
                </a:cubicBezTo>
                <a:cubicBezTo>
                  <a:pt x="943" y="2368"/>
                  <a:pt x="943" y="2368"/>
                  <a:pt x="943" y="2368"/>
                </a:cubicBezTo>
                <a:cubicBezTo>
                  <a:pt x="943" y="2646"/>
                  <a:pt x="943" y="2646"/>
                  <a:pt x="943" y="2646"/>
                </a:cubicBezTo>
                <a:cubicBezTo>
                  <a:pt x="666" y="2646"/>
                  <a:pt x="666" y="2646"/>
                  <a:pt x="666" y="2646"/>
                </a:cubicBezTo>
                <a:cubicBezTo>
                  <a:pt x="388" y="2646"/>
                  <a:pt x="388" y="2646"/>
                  <a:pt x="388" y="2646"/>
                </a:cubicBezTo>
                <a:cubicBezTo>
                  <a:pt x="277" y="2646"/>
                  <a:pt x="277" y="2646"/>
                  <a:pt x="277" y="2646"/>
                </a:cubicBezTo>
                <a:cubicBezTo>
                  <a:pt x="124" y="2646"/>
                  <a:pt x="0" y="2521"/>
                  <a:pt x="0" y="2368"/>
                </a:cubicBezTo>
                <a:cubicBezTo>
                  <a:pt x="0" y="1092"/>
                  <a:pt x="0" y="1092"/>
                  <a:pt x="0" y="1092"/>
                </a:cubicBezTo>
                <a:cubicBezTo>
                  <a:pt x="0" y="939"/>
                  <a:pt x="124" y="814"/>
                  <a:pt x="277" y="814"/>
                </a:cubicBezTo>
                <a:cubicBezTo>
                  <a:pt x="388" y="814"/>
                  <a:pt x="388" y="814"/>
                  <a:pt x="388" y="814"/>
                </a:cubicBezTo>
                <a:cubicBezTo>
                  <a:pt x="666" y="814"/>
                  <a:pt x="666" y="814"/>
                  <a:pt x="666" y="814"/>
                </a:cubicBezTo>
                <a:cubicBezTo>
                  <a:pt x="943" y="814"/>
                  <a:pt x="943" y="814"/>
                  <a:pt x="943" y="814"/>
                </a:cubicBezTo>
                <a:cubicBezTo>
                  <a:pt x="943" y="1092"/>
                  <a:pt x="943" y="1092"/>
                  <a:pt x="943" y="1092"/>
                </a:cubicBezTo>
                <a:cubicBezTo>
                  <a:pt x="943" y="1092"/>
                  <a:pt x="943" y="1092"/>
                  <a:pt x="943" y="1092"/>
                </a:cubicBezTo>
                <a:cubicBezTo>
                  <a:pt x="1593" y="834"/>
                  <a:pt x="1568" y="28"/>
                  <a:pt x="1729" y="19"/>
                </a:cubicBezTo>
                <a:cubicBezTo>
                  <a:pt x="2714" y="0"/>
                  <a:pt x="2113" y="935"/>
                  <a:pt x="2113" y="935"/>
                </a:cubicBezTo>
                <a:cubicBezTo>
                  <a:pt x="2113" y="935"/>
                  <a:pt x="2668" y="750"/>
                  <a:pt x="2723" y="1240"/>
                </a:cubicBezTo>
                <a:cubicBezTo>
                  <a:pt x="2710" y="1378"/>
                  <a:pt x="2729" y="1456"/>
                  <a:pt x="2580" y="1587"/>
                </a:cubicBezTo>
                <a:close/>
                <a:moveTo>
                  <a:pt x="1909" y="1080"/>
                </a:moveTo>
                <a:cubicBezTo>
                  <a:pt x="1909" y="1080"/>
                  <a:pt x="2368" y="162"/>
                  <a:pt x="1832" y="174"/>
                </a:cubicBezTo>
                <a:cubicBezTo>
                  <a:pt x="1724" y="181"/>
                  <a:pt x="1766" y="1027"/>
                  <a:pt x="943" y="1299"/>
                </a:cubicBezTo>
                <a:cubicBezTo>
                  <a:pt x="943" y="1293"/>
                  <a:pt x="943" y="1336"/>
                  <a:pt x="943" y="1405"/>
                </a:cubicBezTo>
                <a:cubicBezTo>
                  <a:pt x="943" y="2173"/>
                  <a:pt x="943" y="2173"/>
                  <a:pt x="943" y="2173"/>
                </a:cubicBezTo>
                <a:cubicBezTo>
                  <a:pt x="1258" y="2174"/>
                  <a:pt x="1637" y="2483"/>
                  <a:pt x="2046" y="2483"/>
                </a:cubicBezTo>
                <a:cubicBezTo>
                  <a:pt x="2390" y="2486"/>
                  <a:pt x="2358" y="2188"/>
                  <a:pt x="2287" y="2083"/>
                </a:cubicBezTo>
                <a:cubicBezTo>
                  <a:pt x="2555" y="1992"/>
                  <a:pt x="2486" y="1605"/>
                  <a:pt x="2358" y="1572"/>
                </a:cubicBezTo>
                <a:cubicBezTo>
                  <a:pt x="2485" y="1411"/>
                  <a:pt x="2508" y="1368"/>
                  <a:pt x="2517" y="1275"/>
                </a:cubicBezTo>
                <a:cubicBezTo>
                  <a:pt x="2480" y="946"/>
                  <a:pt x="1909" y="1080"/>
                  <a:pt x="1909" y="108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6"/>
          <p:cNvSpPr/>
          <p:nvPr/>
        </p:nvSpPr>
        <p:spPr bwMode="auto">
          <a:xfrm>
            <a:off x="3287688" y="2649686"/>
            <a:ext cx="720080" cy="504056"/>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8" name="矩形 7"/>
          <p:cNvSpPr/>
          <p:nvPr/>
        </p:nvSpPr>
        <p:spPr bwMode="auto">
          <a:xfrm>
            <a:off x="3287688" y="3588960"/>
            <a:ext cx="720080" cy="504056"/>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9" name="矩形 8"/>
          <p:cNvSpPr/>
          <p:nvPr/>
        </p:nvSpPr>
        <p:spPr bwMode="auto">
          <a:xfrm>
            <a:off x="3287688" y="4528234"/>
            <a:ext cx="720080" cy="504056"/>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0" name="矩形 9"/>
          <p:cNvSpPr/>
          <p:nvPr/>
        </p:nvSpPr>
        <p:spPr bwMode="auto">
          <a:xfrm>
            <a:off x="3287688" y="5467508"/>
            <a:ext cx="720080" cy="504056"/>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Tree>
    <p:extLst>
      <p:ext uri="{BB962C8B-B14F-4D97-AF65-F5344CB8AC3E}">
        <p14:creationId xmlns:p14="http://schemas.microsoft.com/office/powerpoint/2010/main" val="203950138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grpId="1" nodeType="clickEffect">
                                  <p:stCondLst>
                                    <p:cond delay="0"/>
                                  </p:stCondLst>
                                  <p:childTnLst>
                                    <p:animMotion origin="layout" path="M -4.16667E-7 3.7037E-6 L 0.36615 0.19676 " pathEditMode="relative" rAng="0" ptsTypes="AA">
                                      <p:cBhvr>
                                        <p:cTn id="39" dur="500" fill="hold"/>
                                        <p:tgtEl>
                                          <p:spTgt spid="7"/>
                                        </p:tgtEl>
                                        <p:attrNameLst>
                                          <p:attrName>ppt_x</p:attrName>
                                          <p:attrName>ppt_y</p:attrName>
                                        </p:attrNameLst>
                                      </p:cBhvr>
                                      <p:rCtr x="18307" y="9838"/>
                                    </p:animMotion>
                                  </p:childTnLst>
                                </p:cTn>
                              </p:par>
                              <p:par>
                                <p:cTn id="40" presetID="42" presetClass="path" presetSubtype="0" accel="50000" decel="50000" fill="hold" grpId="1" nodeType="withEffect">
                                  <p:stCondLst>
                                    <p:cond delay="0"/>
                                  </p:stCondLst>
                                  <p:childTnLst>
                                    <p:animMotion origin="layout" path="M 4.16667E-7 1.85185E-6 L 0.36667 0.05741 " pathEditMode="relative" rAng="0" ptsTypes="AA">
                                      <p:cBhvr>
                                        <p:cTn id="41" dur="500" fill="hold"/>
                                        <p:tgtEl>
                                          <p:spTgt spid="8"/>
                                        </p:tgtEl>
                                        <p:attrNameLst>
                                          <p:attrName>ppt_x</p:attrName>
                                          <p:attrName>ppt_y</p:attrName>
                                        </p:attrNameLst>
                                      </p:cBhvr>
                                      <p:rCtr x="18333" y="2870"/>
                                    </p:animMotion>
                                  </p:childTnLst>
                                </p:cTn>
                              </p:par>
                              <p:par>
                                <p:cTn id="42" presetID="42" presetClass="path" presetSubtype="0" accel="50000" decel="50000" fill="hold" grpId="1" nodeType="withEffect">
                                  <p:stCondLst>
                                    <p:cond delay="0"/>
                                  </p:stCondLst>
                                  <p:childTnLst>
                                    <p:animMotion origin="layout" path="M 1.875E-6 -7.40741E-7 L 0.36758 -0.07893 " pathEditMode="relative" rAng="0" ptsTypes="AA">
                                      <p:cBhvr>
                                        <p:cTn id="43" dur="500" fill="hold"/>
                                        <p:tgtEl>
                                          <p:spTgt spid="9"/>
                                        </p:tgtEl>
                                        <p:attrNameLst>
                                          <p:attrName>ppt_x</p:attrName>
                                          <p:attrName>ppt_y</p:attrName>
                                        </p:attrNameLst>
                                      </p:cBhvr>
                                      <p:rCtr x="18372" y="-3958"/>
                                    </p:animMotion>
                                  </p:childTnLst>
                                </p:cTn>
                              </p:par>
                              <p:par>
                                <p:cTn id="44" presetID="42" presetClass="path" presetSubtype="0" accel="50000" decel="50000" fill="hold" grpId="1" nodeType="withEffect">
                                  <p:stCondLst>
                                    <p:cond delay="0"/>
                                  </p:stCondLst>
                                  <p:childTnLst>
                                    <p:animMotion origin="layout" path="M 4.16667E-7 4.44444E-6 L 0.36667 -0.21505 " pathEditMode="relative" rAng="0" ptsTypes="AA">
                                      <p:cBhvr>
                                        <p:cTn id="45" dur="500" fill="hold"/>
                                        <p:tgtEl>
                                          <p:spTgt spid="10"/>
                                        </p:tgtEl>
                                        <p:attrNameLst>
                                          <p:attrName>ppt_x</p:attrName>
                                          <p:attrName>ppt_y</p:attrName>
                                        </p:attrNameLst>
                                      </p:cBhvr>
                                      <p:rCtr x="18333" y="-10764"/>
                                    </p:animMotion>
                                  </p:childTnLst>
                                </p:cTn>
                              </p:par>
                            </p:childTnLst>
                          </p:cTn>
                        </p:par>
                        <p:par>
                          <p:cTn id="46" fill="hold">
                            <p:stCondLst>
                              <p:cond delay="500"/>
                            </p:stCondLst>
                            <p:childTnLst>
                              <p:par>
                                <p:cTn id="47" presetID="1" presetClass="exit" presetSubtype="0" fill="hold" grpId="2" nodeType="afterEffect">
                                  <p:stCondLst>
                                    <p:cond delay="0"/>
                                  </p:stCondLst>
                                  <p:childTnLst>
                                    <p:set>
                                      <p:cBhvr>
                                        <p:cTn id="48" dur="1" fill="hold">
                                          <p:stCondLst>
                                            <p:cond delay="0"/>
                                          </p:stCondLst>
                                        </p:cTn>
                                        <p:tgtEl>
                                          <p:spTgt spid="7"/>
                                        </p:tgtEl>
                                        <p:attrNameLst>
                                          <p:attrName>style.visibility</p:attrName>
                                        </p:attrNameLst>
                                      </p:cBhvr>
                                      <p:to>
                                        <p:strVal val="hidden"/>
                                      </p:to>
                                    </p:set>
                                  </p:childTnLst>
                                </p:cTn>
                              </p:par>
                              <p:par>
                                <p:cTn id="49" presetID="1" presetClass="exit" presetSubtype="0" fill="hold" grpId="2" nodeType="withEffect">
                                  <p:stCondLst>
                                    <p:cond delay="0"/>
                                  </p:stCondLst>
                                  <p:childTnLst>
                                    <p:set>
                                      <p:cBhvr>
                                        <p:cTn id="50" dur="1" fill="hold">
                                          <p:stCondLst>
                                            <p:cond delay="0"/>
                                          </p:stCondLst>
                                        </p:cTn>
                                        <p:tgtEl>
                                          <p:spTgt spid="8"/>
                                        </p:tgtEl>
                                        <p:attrNameLst>
                                          <p:attrName>style.visibility</p:attrName>
                                        </p:attrNameLst>
                                      </p:cBhvr>
                                      <p:to>
                                        <p:strVal val="hidden"/>
                                      </p:to>
                                    </p:set>
                                  </p:childTnLst>
                                </p:cTn>
                              </p:par>
                              <p:par>
                                <p:cTn id="51" presetID="1" presetClass="exit" presetSubtype="0" fill="hold" grpId="2" nodeType="withEffect">
                                  <p:stCondLst>
                                    <p:cond delay="0"/>
                                  </p:stCondLst>
                                  <p:childTnLst>
                                    <p:set>
                                      <p:cBhvr>
                                        <p:cTn id="52" dur="1" fill="hold">
                                          <p:stCondLst>
                                            <p:cond delay="0"/>
                                          </p:stCondLst>
                                        </p:cTn>
                                        <p:tgtEl>
                                          <p:spTgt spid="9"/>
                                        </p:tgtEl>
                                        <p:attrNameLst>
                                          <p:attrName>style.visibility</p:attrName>
                                        </p:attrNameLst>
                                      </p:cBhvr>
                                      <p:to>
                                        <p:strVal val="hidden"/>
                                      </p:to>
                                    </p:set>
                                  </p:childTnLst>
                                </p:cTn>
                              </p:par>
                              <p:par>
                                <p:cTn id="53" presetID="1" presetClass="exit" presetSubtype="0" fill="hold" grpId="2" nodeType="withEffect">
                                  <p:stCondLst>
                                    <p:cond delay="0"/>
                                  </p:stCondLst>
                                  <p:childTnLst>
                                    <p:set>
                                      <p:cBhvr>
                                        <p:cTn id="54" dur="1" fill="hold">
                                          <p:stCondLst>
                                            <p:cond delay="0"/>
                                          </p:stCondLst>
                                        </p:cTn>
                                        <p:tgtEl>
                                          <p:spTgt spid="10"/>
                                        </p:tgtEl>
                                        <p:attrNameLst>
                                          <p:attrName>style.visibility</p:attrName>
                                        </p:attrNameLst>
                                      </p:cBhvr>
                                      <p:to>
                                        <p:strVal val="hidden"/>
                                      </p:to>
                                    </p:set>
                                  </p:childTnLst>
                                </p:cTn>
                              </p:par>
                              <p:par>
                                <p:cTn id="55" presetID="42"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0348" y="-107048"/>
            <a:ext cx="1099021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000" b="1" kern="0" dirty="0">
                <a:solidFill>
                  <a:srgbClr val="FFC000"/>
                </a:solidFill>
                <a:latin typeface="Arial" panose="020B0604020202020204" pitchFamily="34" charset="0"/>
                <a:cs typeface="Arial" panose="020B0604020202020204" pitchFamily="34" charset="0"/>
                <a:sym typeface="Calibri" pitchFamily="34" charset="0"/>
              </a:rPr>
              <a:t>Configure Image Parameter of IPC on NVR</a:t>
            </a:r>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721" y="4093571"/>
            <a:ext cx="4208504" cy="789096"/>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668" y="2276872"/>
            <a:ext cx="2202609" cy="2211247"/>
          </a:xfrm>
          <a:prstGeom prst="rect">
            <a:avLst/>
          </a:prstGeom>
        </p:spPr>
      </p:pic>
      <p:sp>
        <p:nvSpPr>
          <p:cNvPr id="5" name="文本框 4"/>
          <p:cNvSpPr txBox="1"/>
          <p:nvPr/>
        </p:nvSpPr>
        <p:spPr>
          <a:xfrm>
            <a:off x="105635" y="1032759"/>
            <a:ext cx="5040560" cy="923330"/>
          </a:xfrm>
          <a:prstGeom prst="rect">
            <a:avLst/>
          </a:prstGeom>
          <a:noFill/>
        </p:spPr>
        <p:txBody>
          <a:bodyPr wrap="square" rtlCol="0">
            <a:spAutoFit/>
          </a:bodyPr>
          <a:lstStyle/>
          <a:p>
            <a:r>
              <a:rPr lang="en-US" altLang="zh-CN" dirty="0">
                <a:solidFill>
                  <a:schemeClr val="bg1"/>
                </a:solidFill>
              </a:rPr>
              <a:t>With UNV NVR, you can easily do configuration of  the image parameter of IPC on NVR directly, no need to open the web interface of IPC </a:t>
            </a:r>
            <a:endParaRPr lang="zh-CN" altLang="en-US" dirty="0">
              <a:solidFill>
                <a:schemeClr val="bg1"/>
              </a:solidFill>
            </a:endParaRPr>
          </a:p>
        </p:txBody>
      </p:sp>
      <p:graphicFrame>
        <p:nvGraphicFramePr>
          <p:cNvPr id="6" name="表格 5"/>
          <p:cNvGraphicFramePr>
            <a:graphicFrameLocks noGrp="1"/>
          </p:cNvGraphicFramePr>
          <p:nvPr>
            <p:extLst>
              <p:ext uri="{D42A27DB-BD31-4B8C-83A1-F6EECF244321}">
                <p14:modId xmlns:p14="http://schemas.microsoft.com/office/powerpoint/2010/main" val="1284514976"/>
              </p:ext>
            </p:extLst>
          </p:nvPr>
        </p:nvGraphicFramePr>
        <p:xfrm>
          <a:off x="5735960" y="1394628"/>
          <a:ext cx="5976664" cy="5521960"/>
        </p:xfrm>
        <a:graphic>
          <a:graphicData uri="http://schemas.openxmlformats.org/drawingml/2006/table">
            <a:tbl>
              <a:tblPr firstRow="1" bandRow="1">
                <a:tableStyleId>{D27102A9-8310-4765-A935-A1911B00CA55}</a:tableStyleId>
              </a:tblPr>
              <a:tblGrid>
                <a:gridCol w="2304257">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296143">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tblGrid>
              <a:tr h="370840">
                <a:tc>
                  <a:txBody>
                    <a:bodyPr/>
                    <a:lstStyle/>
                    <a:p>
                      <a:pPr algn="ctr"/>
                      <a:r>
                        <a:rPr lang="en-US" altLang="zh-CN" sz="2000" dirty="0">
                          <a:solidFill>
                            <a:schemeClr val="bg1"/>
                          </a:solidFill>
                        </a:rPr>
                        <a:t>Image Parameter</a:t>
                      </a:r>
                      <a:endParaRPr lang="zh-CN" altLang="en-US" sz="2000" dirty="0">
                        <a:solidFill>
                          <a:schemeClr val="bg1"/>
                        </a:solidFill>
                      </a:endParaRPr>
                    </a:p>
                  </a:txBody>
                  <a:tcPr anchor="ctr"/>
                </a:tc>
                <a:tc>
                  <a:txBody>
                    <a:bodyPr/>
                    <a:lstStyle/>
                    <a:p>
                      <a:pPr algn="ctr"/>
                      <a:r>
                        <a:rPr lang="en-US" altLang="zh-CN" sz="2000" dirty="0">
                          <a:solidFill>
                            <a:schemeClr val="bg1"/>
                          </a:solidFill>
                        </a:rPr>
                        <a:t>Uniview</a:t>
                      </a:r>
                      <a:endParaRPr lang="zh-CN" altLang="en-US" sz="2000" dirty="0">
                        <a:solidFill>
                          <a:schemeClr val="bg1"/>
                        </a:solidFill>
                      </a:endParaRPr>
                    </a:p>
                  </a:txBody>
                  <a:tcPr anchor="ctr"/>
                </a:tc>
                <a:tc>
                  <a:txBody>
                    <a:bodyPr/>
                    <a:lstStyle/>
                    <a:p>
                      <a:pPr algn="ctr"/>
                      <a:r>
                        <a:rPr lang="en-US" altLang="zh-CN" sz="2000" dirty="0">
                          <a:solidFill>
                            <a:schemeClr val="bg1"/>
                          </a:solidFill>
                        </a:rPr>
                        <a:t>Hikvision</a:t>
                      </a:r>
                      <a:endParaRPr lang="zh-CN" altLang="en-US" sz="2000" dirty="0">
                        <a:solidFill>
                          <a:schemeClr val="bg1"/>
                        </a:solidFill>
                      </a:endParaRPr>
                    </a:p>
                  </a:txBody>
                  <a:tcPr anchor="ctr"/>
                </a:tc>
                <a:tc>
                  <a:txBody>
                    <a:bodyPr/>
                    <a:lstStyle/>
                    <a:p>
                      <a:pPr algn="ctr"/>
                      <a:r>
                        <a:rPr lang="en-US" altLang="zh-CN" sz="2000" dirty="0">
                          <a:solidFill>
                            <a:schemeClr val="bg1"/>
                          </a:solidFill>
                        </a:rPr>
                        <a:t>Dahua</a:t>
                      </a:r>
                      <a:endParaRPr lang="zh-CN" altLang="en-US" sz="2000" dirty="0">
                        <a:solidFill>
                          <a:schemeClr val="bg1"/>
                        </a:solidFill>
                      </a:endParaRPr>
                    </a:p>
                  </a:txBody>
                  <a:tcPr anchor="ctr"/>
                </a:tc>
                <a:extLst>
                  <a:ext uri="{0D108BD9-81ED-4DB2-BD59-A6C34878D82A}">
                    <a16:rowId xmlns:a16="http://schemas.microsoft.com/office/drawing/2014/main" val="10000"/>
                  </a:ext>
                </a:extLst>
              </a:tr>
              <a:tr h="370840">
                <a:tc>
                  <a:txBody>
                    <a:bodyPr/>
                    <a:lstStyle/>
                    <a:p>
                      <a:pPr algn="ctr"/>
                      <a:r>
                        <a:rPr lang="en-US" altLang="zh-CN" dirty="0">
                          <a:solidFill>
                            <a:schemeClr val="bg1"/>
                          </a:solidFill>
                        </a:rPr>
                        <a:t>Brightness</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extLst>
                  <a:ext uri="{0D108BD9-81ED-4DB2-BD59-A6C34878D82A}">
                    <a16:rowId xmlns:a16="http://schemas.microsoft.com/office/drawing/2014/main" val="10001"/>
                  </a:ext>
                </a:extLst>
              </a:tr>
              <a:tr h="370840">
                <a:tc>
                  <a:txBody>
                    <a:bodyPr/>
                    <a:lstStyle/>
                    <a:p>
                      <a:pPr algn="ctr"/>
                      <a:r>
                        <a:rPr lang="en-US" altLang="zh-CN" dirty="0">
                          <a:solidFill>
                            <a:schemeClr val="bg1"/>
                          </a:solidFill>
                        </a:rPr>
                        <a:t>Saturation</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2"/>
                  </a:ext>
                </a:extLst>
              </a:tr>
              <a:tr h="370840">
                <a:tc>
                  <a:txBody>
                    <a:bodyPr/>
                    <a:lstStyle/>
                    <a:p>
                      <a:pPr algn="ctr"/>
                      <a:r>
                        <a:rPr lang="en-US" altLang="zh-CN" dirty="0">
                          <a:solidFill>
                            <a:schemeClr val="bg1"/>
                          </a:solidFill>
                        </a:rPr>
                        <a:t>Contrast</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extLst>
                  <a:ext uri="{0D108BD9-81ED-4DB2-BD59-A6C34878D82A}">
                    <a16:rowId xmlns:a16="http://schemas.microsoft.com/office/drawing/2014/main" val="10003"/>
                  </a:ext>
                </a:extLst>
              </a:tr>
              <a:tr h="370840">
                <a:tc>
                  <a:txBody>
                    <a:bodyPr/>
                    <a:lstStyle/>
                    <a:p>
                      <a:pPr algn="ctr"/>
                      <a:r>
                        <a:rPr lang="en-US" altLang="zh-CN" dirty="0">
                          <a:solidFill>
                            <a:schemeClr val="bg1"/>
                          </a:solidFill>
                        </a:rPr>
                        <a:t>Hue</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tc>
                  <a:txBody>
                    <a:bodyPr/>
                    <a:lstStyle/>
                    <a:p>
                      <a:pPr algn="ctr"/>
                      <a:r>
                        <a:rPr lang="zh-CN" altLang="en-US" dirty="0">
                          <a:solidFill>
                            <a:schemeClr val="bg1"/>
                          </a:solidFill>
                        </a:rPr>
                        <a:t>√</a:t>
                      </a:r>
                    </a:p>
                  </a:txBody>
                  <a:tcPr anchor="ctr"/>
                </a:tc>
                <a:extLst>
                  <a:ext uri="{0D108BD9-81ED-4DB2-BD59-A6C34878D82A}">
                    <a16:rowId xmlns:a16="http://schemas.microsoft.com/office/drawing/2014/main" val="10004"/>
                  </a:ext>
                </a:extLst>
              </a:tr>
              <a:tr h="370840">
                <a:tc>
                  <a:txBody>
                    <a:bodyPr/>
                    <a:lstStyle/>
                    <a:p>
                      <a:pPr algn="ctr"/>
                      <a:r>
                        <a:rPr lang="en-US" altLang="zh-CN" dirty="0">
                          <a:solidFill>
                            <a:schemeClr val="bg1"/>
                          </a:solidFill>
                        </a:rPr>
                        <a:t>BLC</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5"/>
                  </a:ext>
                </a:extLst>
              </a:tr>
              <a:tr h="370840">
                <a:tc>
                  <a:txBody>
                    <a:bodyPr/>
                    <a:lstStyle/>
                    <a:p>
                      <a:pPr algn="ctr"/>
                      <a:r>
                        <a:rPr lang="en-US" altLang="zh-CN" dirty="0">
                          <a:solidFill>
                            <a:schemeClr val="bg1"/>
                          </a:solidFill>
                        </a:rPr>
                        <a:t>Focus</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6"/>
                  </a:ext>
                </a:extLst>
              </a:tr>
              <a:tr h="370840">
                <a:tc>
                  <a:txBody>
                    <a:bodyPr/>
                    <a:lstStyle/>
                    <a:p>
                      <a:pPr algn="ctr"/>
                      <a:r>
                        <a:rPr lang="en-US" altLang="zh-CN" dirty="0">
                          <a:solidFill>
                            <a:schemeClr val="bg1"/>
                          </a:solidFill>
                        </a:rPr>
                        <a:t>Day and Night</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7"/>
                  </a:ext>
                </a:extLst>
              </a:tr>
              <a:tr h="370840">
                <a:tc>
                  <a:txBody>
                    <a:bodyPr/>
                    <a:lstStyle/>
                    <a:p>
                      <a:pPr algn="ctr"/>
                      <a:r>
                        <a:rPr lang="en-US" altLang="zh-CN" dirty="0">
                          <a:solidFill>
                            <a:schemeClr val="bg1"/>
                          </a:solidFill>
                        </a:rPr>
                        <a:t>Exposure</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8"/>
                  </a:ext>
                </a:extLst>
              </a:tr>
              <a:tr h="370840">
                <a:tc>
                  <a:txBody>
                    <a:bodyPr/>
                    <a:lstStyle/>
                    <a:p>
                      <a:pPr algn="ctr"/>
                      <a:r>
                        <a:rPr lang="en-US" altLang="zh-CN" dirty="0">
                          <a:solidFill>
                            <a:schemeClr val="bg1"/>
                          </a:solidFill>
                        </a:rPr>
                        <a:t>Sharpness</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09"/>
                  </a:ext>
                </a:extLst>
              </a:tr>
              <a:tr h="370840">
                <a:tc>
                  <a:txBody>
                    <a:bodyPr/>
                    <a:lstStyle/>
                    <a:p>
                      <a:pPr algn="ctr"/>
                      <a:r>
                        <a:rPr lang="en-US" altLang="zh-CN" dirty="0">
                          <a:solidFill>
                            <a:schemeClr val="bg1"/>
                          </a:solidFill>
                        </a:rPr>
                        <a:t>WDR</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10"/>
                  </a:ext>
                </a:extLst>
              </a:tr>
              <a:tr h="370840">
                <a:tc>
                  <a:txBody>
                    <a:bodyPr/>
                    <a:lstStyle/>
                    <a:p>
                      <a:pPr algn="ctr"/>
                      <a:r>
                        <a:rPr lang="en-US" altLang="zh-CN" dirty="0">
                          <a:solidFill>
                            <a:schemeClr val="bg1"/>
                          </a:solidFill>
                        </a:rPr>
                        <a:t>White Balance</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11"/>
                  </a:ext>
                </a:extLst>
              </a:tr>
              <a:tr h="370840">
                <a:tc>
                  <a:txBody>
                    <a:bodyPr/>
                    <a:lstStyle/>
                    <a:p>
                      <a:pPr algn="ctr"/>
                      <a:r>
                        <a:rPr lang="en-US" altLang="zh-CN" dirty="0">
                          <a:solidFill>
                            <a:schemeClr val="bg1"/>
                          </a:solidFill>
                        </a:rPr>
                        <a:t>Defog</a:t>
                      </a:r>
                      <a:endParaRPr lang="zh-CN" altLang="en-US" dirty="0">
                        <a:solidFill>
                          <a:schemeClr val="bg1"/>
                        </a:solidFill>
                      </a:endParaRPr>
                    </a:p>
                  </a:txBody>
                  <a:tcPr anchor="ctr"/>
                </a:tc>
                <a:tc>
                  <a:txBody>
                    <a:bodyPr/>
                    <a:lstStyle/>
                    <a:p>
                      <a:pPr algn="ctr"/>
                      <a:r>
                        <a:rPr lang="zh-CN" altLang="en-US">
                          <a:solidFill>
                            <a:schemeClr val="bg1"/>
                          </a:solidFill>
                        </a:rPr>
                        <a:t>√</a:t>
                      </a:r>
                      <a:endParaRPr lang="zh-CN" altLang="en-US" dirty="0">
                        <a:solidFill>
                          <a:schemeClr val="bg1"/>
                        </a:solidFill>
                      </a:endParaRP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12"/>
                  </a:ext>
                </a:extLst>
              </a:tr>
              <a:tr h="370840">
                <a:tc>
                  <a:txBody>
                    <a:bodyPr/>
                    <a:lstStyle/>
                    <a:p>
                      <a:pPr algn="ctr"/>
                      <a:r>
                        <a:rPr lang="en-US" altLang="zh-CN" dirty="0">
                          <a:solidFill>
                            <a:schemeClr val="bg1"/>
                          </a:solidFill>
                        </a:rPr>
                        <a:t>DNR</a:t>
                      </a:r>
                      <a:endParaRPr lang="zh-CN" altLang="en-US" dirty="0">
                        <a:solidFill>
                          <a:schemeClr val="bg1"/>
                        </a:solidFill>
                      </a:endParaRPr>
                    </a:p>
                  </a:txBody>
                  <a:tcPr anchor="ctr"/>
                </a:tc>
                <a:tc>
                  <a:txBody>
                    <a:bodyPr/>
                    <a:lstStyle/>
                    <a:p>
                      <a:pPr algn="ctr"/>
                      <a:r>
                        <a:rPr lang="zh-CN" altLang="en-US" dirty="0">
                          <a:solidFill>
                            <a:schemeClr val="bg1"/>
                          </a:solidFill>
                        </a:rPr>
                        <a:t>√</a:t>
                      </a:r>
                    </a:p>
                  </a:txBody>
                  <a:tcPr anchor="ctr"/>
                </a:tc>
                <a:tc>
                  <a:txBody>
                    <a:bodyPr/>
                    <a:lstStyle/>
                    <a:p>
                      <a:pPr algn="ctr"/>
                      <a:r>
                        <a:rPr lang="en-US" altLang="zh-CN">
                          <a:solidFill>
                            <a:schemeClr val="bg1"/>
                          </a:solidFill>
                        </a:rPr>
                        <a:t>×</a:t>
                      </a:r>
                      <a:endParaRPr lang="zh-CN" altLang="en-US" dirty="0">
                        <a:solidFill>
                          <a:schemeClr val="bg1"/>
                        </a:solidFill>
                      </a:endParaRPr>
                    </a:p>
                  </a:txBody>
                  <a:tcPr anchor="ctr"/>
                </a:tc>
                <a:tc>
                  <a:txBody>
                    <a:bodyPr/>
                    <a:lstStyle/>
                    <a:p>
                      <a:pPr algn="ctr"/>
                      <a:r>
                        <a:rPr lang="en-US" altLang="zh-CN" dirty="0">
                          <a:solidFill>
                            <a:schemeClr val="bg1"/>
                          </a:solidFill>
                        </a:rPr>
                        <a:t>×</a:t>
                      </a:r>
                      <a:endParaRPr lang="zh-CN" altLang="en-US" dirty="0">
                        <a:solidFill>
                          <a:schemeClr val="bg1"/>
                        </a:solidFill>
                      </a:endParaRPr>
                    </a:p>
                  </a:txBody>
                  <a:tcPr anchor="ctr"/>
                </a:tc>
                <a:extLst>
                  <a:ext uri="{0D108BD9-81ED-4DB2-BD59-A6C34878D82A}">
                    <a16:rowId xmlns:a16="http://schemas.microsoft.com/office/drawing/2014/main" val="10013"/>
                  </a:ext>
                </a:extLst>
              </a:tr>
            </a:tbl>
          </a:graphicData>
        </a:graphic>
      </p:graphicFrame>
      <p:sp>
        <p:nvSpPr>
          <p:cNvPr id="7" name="文本框 6"/>
          <p:cNvSpPr txBox="1"/>
          <p:nvPr/>
        </p:nvSpPr>
        <p:spPr>
          <a:xfrm>
            <a:off x="5735960" y="748297"/>
            <a:ext cx="5832648" cy="646331"/>
          </a:xfrm>
          <a:prstGeom prst="rect">
            <a:avLst/>
          </a:prstGeom>
          <a:noFill/>
        </p:spPr>
        <p:txBody>
          <a:bodyPr wrap="square" rtlCol="0">
            <a:spAutoFit/>
          </a:bodyPr>
          <a:lstStyle/>
          <a:p>
            <a:r>
              <a:rPr lang="en-US" altLang="zh-CN" dirty="0">
                <a:solidFill>
                  <a:schemeClr val="bg1"/>
                </a:solidFill>
              </a:rPr>
              <a:t>The image parameter which Uniview and other manufacturers support to configure on NVR</a:t>
            </a:r>
            <a:endParaRPr lang="zh-CN" altLang="en-US" dirty="0">
              <a:solidFill>
                <a:schemeClr val="bg1"/>
              </a:solidFill>
            </a:endParaRPr>
          </a:p>
        </p:txBody>
      </p:sp>
    </p:spTree>
    <p:extLst>
      <p:ext uri="{BB962C8B-B14F-4D97-AF65-F5344CB8AC3E}">
        <p14:creationId xmlns:p14="http://schemas.microsoft.com/office/powerpoint/2010/main" val="1132764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0348" y="-107048"/>
            <a:ext cx="1099021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Easy to Access Web Interface of IPC</a:t>
            </a:r>
          </a:p>
        </p:txBody>
      </p:sp>
      <p:sp>
        <p:nvSpPr>
          <p:cNvPr id="4" name="文本框 3"/>
          <p:cNvSpPr txBox="1"/>
          <p:nvPr/>
        </p:nvSpPr>
        <p:spPr>
          <a:xfrm>
            <a:off x="174928" y="1104833"/>
            <a:ext cx="9377456" cy="1477328"/>
          </a:xfrm>
          <a:prstGeom prst="rect">
            <a:avLst/>
          </a:prstGeom>
          <a:noFill/>
        </p:spPr>
        <p:txBody>
          <a:bodyPr wrap="square" rtlCol="0">
            <a:spAutoFit/>
          </a:bodyPr>
          <a:lstStyle/>
          <a:p>
            <a:r>
              <a:rPr lang="en-US" altLang="zh-CN" dirty="0">
                <a:solidFill>
                  <a:schemeClr val="bg1"/>
                </a:solidFill>
              </a:rPr>
              <a:t>Sometimes you may have to access the web page of IP camera to do some configuration which NVR can not control on human interface.</a:t>
            </a:r>
          </a:p>
          <a:p>
            <a:endParaRPr lang="en-US" altLang="zh-CN" dirty="0">
              <a:solidFill>
                <a:schemeClr val="bg1"/>
              </a:solidFill>
            </a:endParaRPr>
          </a:p>
          <a:p>
            <a:r>
              <a:rPr lang="en-US" altLang="zh-CN" dirty="0">
                <a:solidFill>
                  <a:schemeClr val="bg1"/>
                </a:solidFill>
              </a:rPr>
              <a:t>If the IP camera was connected with the NVR via switch it is easy to access.</a:t>
            </a:r>
          </a:p>
          <a:p>
            <a:r>
              <a:rPr lang="en-US" altLang="zh-CN" dirty="0">
                <a:solidFill>
                  <a:schemeClr val="bg1"/>
                </a:solidFill>
              </a:rPr>
              <a:t>But what if it was connected to PoE ports of NVR?</a:t>
            </a:r>
          </a:p>
        </p:txBody>
      </p:sp>
      <p:pic>
        <p:nvPicPr>
          <p:cNvPr id="6" name="图片 19" descr="NVR202-08EN_B.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143090" y="3356991"/>
            <a:ext cx="3673268" cy="79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1034" y="2618943"/>
            <a:ext cx="2855706" cy="1901900"/>
          </a:xfrm>
          <a:prstGeom prst="rect">
            <a:avLst/>
          </a:prstGeom>
        </p:spPr>
      </p:pic>
      <p:grpSp>
        <p:nvGrpSpPr>
          <p:cNvPr id="8" name="组合 7"/>
          <p:cNvGrpSpPr/>
          <p:nvPr/>
        </p:nvGrpSpPr>
        <p:grpSpPr>
          <a:xfrm rot="7885720" flipH="1">
            <a:off x="1198381" y="2855388"/>
            <a:ext cx="215587" cy="1182517"/>
            <a:chOff x="5003212" y="216797"/>
            <a:chExt cx="1145507" cy="6283231"/>
          </a:xfrm>
        </p:grpSpPr>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2762800"/>
            <a:ext cx="1462069" cy="974267"/>
          </a:xfrm>
          <a:prstGeom prst="rect">
            <a:avLst/>
          </a:prstGeom>
        </p:spPr>
      </p:pic>
      <p:sp>
        <p:nvSpPr>
          <p:cNvPr id="12" name="文本框 11"/>
          <p:cNvSpPr txBox="1"/>
          <p:nvPr/>
        </p:nvSpPr>
        <p:spPr>
          <a:xfrm>
            <a:off x="407368" y="4542808"/>
            <a:ext cx="5976664" cy="1754326"/>
          </a:xfrm>
          <a:prstGeom prst="rect">
            <a:avLst/>
          </a:prstGeom>
          <a:noFill/>
        </p:spPr>
        <p:txBody>
          <a:bodyPr wrap="square" rtlCol="0">
            <a:spAutoFit/>
          </a:bodyPr>
          <a:lstStyle/>
          <a:p>
            <a:r>
              <a:rPr lang="en-US" altLang="zh-CN" dirty="0">
                <a:solidFill>
                  <a:schemeClr val="accent1"/>
                </a:solidFill>
              </a:rPr>
              <a:t>1.Unplug the IP camera from the PoE ports</a:t>
            </a:r>
          </a:p>
          <a:p>
            <a:endParaRPr lang="en-US" altLang="zh-CN" dirty="0">
              <a:solidFill>
                <a:schemeClr val="accent1"/>
              </a:solidFill>
            </a:endParaRPr>
          </a:p>
          <a:p>
            <a:r>
              <a:rPr lang="en-US" altLang="zh-CN" dirty="0">
                <a:solidFill>
                  <a:schemeClr val="accent1"/>
                </a:solidFill>
              </a:rPr>
              <a:t>2.Connect IP Camera to switch and power on again</a:t>
            </a:r>
          </a:p>
          <a:p>
            <a:endParaRPr lang="en-US" altLang="zh-CN" dirty="0">
              <a:solidFill>
                <a:schemeClr val="accent1"/>
              </a:solidFill>
            </a:endParaRPr>
          </a:p>
          <a:p>
            <a:r>
              <a:rPr lang="en-US" altLang="zh-CN" dirty="0">
                <a:solidFill>
                  <a:schemeClr val="accent1"/>
                </a:solidFill>
              </a:rPr>
              <a:t>3.Change the IP address as the same segment as your PC and access the web interface of the IP Camera</a:t>
            </a:r>
            <a:endParaRPr lang="zh-CN" altLang="en-US" dirty="0">
              <a:solidFill>
                <a:schemeClr val="accent1"/>
              </a:solidFill>
            </a:endParaRPr>
          </a:p>
        </p:txBody>
      </p:sp>
      <p:pic>
        <p:nvPicPr>
          <p:cNvPr id="20" name="图片 1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360946" y="2610610"/>
            <a:ext cx="2353385" cy="1788572"/>
          </a:xfrm>
          <a:prstGeom prst="rect">
            <a:avLst/>
          </a:prstGeom>
        </p:spPr>
      </p:pic>
      <p:pic>
        <p:nvPicPr>
          <p:cNvPr id="23" name="图片 19" descr="NVR202-08EN_B.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6830472" y="3350507"/>
            <a:ext cx="3673268" cy="79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rot="7885720" flipH="1">
            <a:off x="7885763" y="2848904"/>
            <a:ext cx="215587" cy="1182517"/>
            <a:chOff x="5003212" y="216797"/>
            <a:chExt cx="1145507" cy="6283231"/>
          </a:xfrm>
        </p:grpSpPr>
        <p:pic>
          <p:nvPicPr>
            <p:cNvPr id="25" name="图片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3212" y="1675307"/>
              <a:ext cx="1145507" cy="4824721"/>
            </a:xfrm>
            <a:prstGeom prst="rect">
              <a:avLst/>
            </a:prstGeom>
          </p:spPr>
        </p:pic>
        <p:pic>
          <p:nvPicPr>
            <p:cNvPr id="26" name="图片 2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32249" y="216797"/>
              <a:ext cx="675407" cy="1776071"/>
            </a:xfrm>
            <a:prstGeom prst="rect">
              <a:avLst/>
            </a:prstGeom>
          </p:spPr>
        </p:pic>
      </p:grpSp>
      <p:pic>
        <p:nvPicPr>
          <p:cNvPr id="27" name="图片 2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87382" y="2756316"/>
            <a:ext cx="1462069" cy="974267"/>
          </a:xfrm>
          <a:prstGeom prst="rect">
            <a:avLst/>
          </a:prstGeom>
        </p:spPr>
      </p:pic>
      <p:sp>
        <p:nvSpPr>
          <p:cNvPr id="29" name="文本框 28"/>
          <p:cNvSpPr txBox="1"/>
          <p:nvPr/>
        </p:nvSpPr>
        <p:spPr>
          <a:xfrm>
            <a:off x="6384032" y="4499809"/>
            <a:ext cx="5688632" cy="923330"/>
          </a:xfrm>
          <a:prstGeom prst="rect">
            <a:avLst/>
          </a:prstGeom>
          <a:noFill/>
        </p:spPr>
        <p:txBody>
          <a:bodyPr wrap="square" rtlCol="0">
            <a:spAutoFit/>
          </a:bodyPr>
          <a:lstStyle/>
          <a:p>
            <a:r>
              <a:rPr lang="en-US" altLang="zh-CN" dirty="0">
                <a:solidFill>
                  <a:schemeClr val="accent1"/>
                </a:solidFill>
              </a:rPr>
              <a:t>1.Open the web interface of NVR, click “Access”</a:t>
            </a:r>
          </a:p>
          <a:p>
            <a:pPr marL="342900" indent="-342900">
              <a:buAutoNum type="arabicPeriod"/>
            </a:pPr>
            <a:endParaRPr lang="en-US" altLang="zh-CN" dirty="0">
              <a:solidFill>
                <a:schemeClr val="accent1"/>
              </a:solidFill>
            </a:endParaRPr>
          </a:p>
          <a:p>
            <a:r>
              <a:rPr lang="en-US" altLang="zh-CN" dirty="0">
                <a:solidFill>
                  <a:schemeClr val="accent1"/>
                </a:solidFill>
              </a:rPr>
              <a:t>2.Directly access into the web interface of IP Camera</a:t>
            </a:r>
            <a:endParaRPr lang="zh-CN" altLang="en-US" dirty="0">
              <a:solidFill>
                <a:schemeClr val="accent1"/>
              </a:solidFill>
            </a:endParaRPr>
          </a:p>
        </p:txBody>
      </p:sp>
      <p:pic>
        <p:nvPicPr>
          <p:cNvPr id="30" name="图片 2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041455" y="2413243"/>
            <a:ext cx="2448273" cy="1872209"/>
          </a:xfrm>
          <a:prstGeom prst="rect">
            <a:avLst/>
          </a:prstGeom>
        </p:spPr>
      </p:pic>
      <p:sp>
        <p:nvSpPr>
          <p:cNvPr id="31" name="文本框 30"/>
          <p:cNvSpPr txBox="1"/>
          <p:nvPr/>
        </p:nvSpPr>
        <p:spPr>
          <a:xfrm>
            <a:off x="10380178" y="2697209"/>
            <a:ext cx="928459" cy="369332"/>
          </a:xfrm>
          <a:prstGeom prst="rect">
            <a:avLst/>
          </a:prstGeom>
          <a:noFill/>
        </p:spPr>
        <p:txBody>
          <a:bodyPr wrap="none" rtlCol="0">
            <a:spAutoFit/>
          </a:bodyPr>
          <a:lstStyle/>
          <a:p>
            <a:r>
              <a:rPr lang="en-US" altLang="zh-CN" dirty="0">
                <a:solidFill>
                  <a:srgbClr val="00B0F0"/>
                </a:solidFill>
              </a:rPr>
              <a:t>Access</a:t>
            </a:r>
            <a:endParaRPr lang="zh-CN" altLang="en-US" dirty="0">
              <a:solidFill>
                <a:srgbClr val="00B0F0"/>
              </a:solidFill>
            </a:endParaRPr>
          </a:p>
        </p:txBody>
      </p:sp>
      <p:sp>
        <p:nvSpPr>
          <p:cNvPr id="3" name="下箭头 2"/>
          <p:cNvSpPr/>
          <p:nvPr/>
        </p:nvSpPr>
        <p:spPr bwMode="auto">
          <a:xfrm rot="8373015">
            <a:off x="10820143" y="3186510"/>
            <a:ext cx="191564" cy="203797"/>
          </a:xfrm>
          <a:prstGeom prst="downArrow">
            <a:avLst>
              <a:gd name="adj1" fmla="val 50000"/>
              <a:gd name="adj2" fmla="val 47604"/>
            </a:avLst>
          </a:prstGeom>
          <a:solidFill>
            <a:schemeClr val="tx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ysClr val="windowText" lastClr="000000"/>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5" name="图片 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81840" y="2574963"/>
            <a:ext cx="2113435" cy="1184400"/>
          </a:xfrm>
          <a:prstGeom prst="rect">
            <a:avLst/>
          </a:prstGeom>
        </p:spPr>
      </p:pic>
      <p:sp>
        <p:nvSpPr>
          <p:cNvPr id="11" name="文本框 10"/>
          <p:cNvSpPr txBox="1"/>
          <p:nvPr/>
        </p:nvSpPr>
        <p:spPr>
          <a:xfrm>
            <a:off x="991837" y="6219880"/>
            <a:ext cx="3722494" cy="523220"/>
          </a:xfrm>
          <a:prstGeom prst="rect">
            <a:avLst/>
          </a:prstGeom>
          <a:noFill/>
        </p:spPr>
        <p:txBody>
          <a:bodyPr wrap="none" rtlCol="0">
            <a:spAutoFit/>
          </a:bodyPr>
          <a:lstStyle/>
          <a:p>
            <a:r>
              <a:rPr lang="en-US" altLang="zh-CN" sz="2800" b="1" kern="0" dirty="0">
                <a:solidFill>
                  <a:schemeClr val="bg1"/>
                </a:solidFill>
                <a:latin typeface="Arial" panose="020B0604020202020204" pitchFamily="34" charset="0"/>
                <a:ea typeface="+mj-ea"/>
                <a:cs typeface="Arial" panose="020B0604020202020204" pitchFamily="34" charset="0"/>
              </a:rPr>
              <a:t>Other</a:t>
            </a:r>
            <a:r>
              <a:rPr lang="en-US" altLang="zh-CN" sz="2800" dirty="0">
                <a:solidFill>
                  <a:schemeClr val="bg1"/>
                </a:solidFill>
              </a:rPr>
              <a:t> </a:t>
            </a:r>
            <a:r>
              <a:rPr lang="en-US" altLang="zh-CN" sz="2800" b="1" kern="0" dirty="0">
                <a:solidFill>
                  <a:schemeClr val="bg1"/>
                </a:solidFill>
                <a:latin typeface="Arial" panose="020B0604020202020204" pitchFamily="34" charset="0"/>
                <a:ea typeface="+mj-ea"/>
                <a:cs typeface="Arial" panose="020B0604020202020204" pitchFamily="34" charset="0"/>
              </a:rPr>
              <a:t>Manufacturers</a:t>
            </a:r>
            <a:endParaRPr lang="zh-CN" altLang="en-US" sz="2800" b="1" kern="0" dirty="0">
              <a:solidFill>
                <a:schemeClr val="bg1"/>
              </a:solidFill>
              <a:latin typeface="Arial" panose="020B0604020202020204" pitchFamily="34" charset="0"/>
              <a:ea typeface="+mj-ea"/>
              <a:cs typeface="Arial" panose="020B0604020202020204" pitchFamily="34" charset="0"/>
            </a:endParaRPr>
          </a:p>
        </p:txBody>
      </p:sp>
      <p:sp>
        <p:nvSpPr>
          <p:cNvPr id="28" name="文本框 27"/>
          <p:cNvSpPr txBox="1"/>
          <p:nvPr/>
        </p:nvSpPr>
        <p:spPr>
          <a:xfrm>
            <a:off x="8756904" y="6200325"/>
            <a:ext cx="942887" cy="523220"/>
          </a:xfrm>
          <a:prstGeom prst="rect">
            <a:avLst/>
          </a:prstGeom>
          <a:noFill/>
        </p:spPr>
        <p:txBody>
          <a:bodyPr wrap="none" rtlCol="0">
            <a:spAutoFit/>
          </a:bodyPr>
          <a:lstStyle/>
          <a:p>
            <a:r>
              <a:rPr lang="en-US" altLang="zh-CN" sz="2800" b="1" kern="0" dirty="0">
                <a:solidFill>
                  <a:schemeClr val="bg1"/>
                </a:solidFill>
                <a:latin typeface="Arial" panose="020B0604020202020204" pitchFamily="34" charset="0"/>
                <a:ea typeface="+mj-ea"/>
                <a:cs typeface="Arial" panose="020B0604020202020204" pitchFamily="34" charset="0"/>
              </a:rPr>
              <a:t>UNV</a:t>
            </a:r>
            <a:endParaRPr lang="zh-CN" altLang="en-US" sz="2800" b="1" kern="0" dirty="0">
              <a:solidFill>
                <a:schemeClr val="bg1"/>
              </a:solidFill>
              <a:latin typeface="Arial" panose="020B0604020202020204" pitchFamily="34" charset="0"/>
              <a:ea typeface="+mj-ea"/>
              <a:cs typeface="Arial" panose="020B0604020202020204" pitchFamily="34" charset="0"/>
            </a:endParaRPr>
          </a:p>
        </p:txBody>
      </p:sp>
      <p:sp>
        <p:nvSpPr>
          <p:cNvPr id="13" name="文本框 12"/>
          <p:cNvSpPr txBox="1"/>
          <p:nvPr/>
        </p:nvSpPr>
        <p:spPr>
          <a:xfrm>
            <a:off x="6802463" y="5738660"/>
            <a:ext cx="4721164" cy="461665"/>
          </a:xfrm>
          <a:prstGeom prst="rect">
            <a:avLst/>
          </a:prstGeom>
          <a:noFill/>
        </p:spPr>
        <p:txBody>
          <a:bodyPr wrap="none" rtlCol="0">
            <a:spAutoFit/>
          </a:bodyPr>
          <a:lstStyle/>
          <a:p>
            <a:r>
              <a:rPr lang="en-US" altLang="zh-CN" sz="2400" dirty="0">
                <a:solidFill>
                  <a:srgbClr val="92D050"/>
                </a:solidFill>
              </a:rPr>
              <a:t>No Unplug and Plug, Easy to use</a:t>
            </a:r>
            <a:endParaRPr lang="zh-CN" altLang="en-US" sz="2400" dirty="0">
              <a:solidFill>
                <a:srgbClr val="92D050"/>
              </a:solidFill>
            </a:endParaRPr>
          </a:p>
        </p:txBody>
      </p:sp>
    </p:spTree>
    <p:extLst>
      <p:ext uri="{BB962C8B-B14F-4D97-AF65-F5344CB8AC3E}">
        <p14:creationId xmlns:p14="http://schemas.microsoft.com/office/powerpoint/2010/main" val="215386723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anim calcmode="lin" valueType="num">
                                      <p:cBhvr>
                                        <p:cTn id="2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8"/>
                                        </p:tgtEl>
                                        <p:attrNameLst>
                                          <p:attrName>style.visibility</p:attrName>
                                        </p:attrNameLst>
                                      </p:cBhvr>
                                      <p:to>
                                        <p:strVal val="hidden"/>
                                      </p:to>
                                    </p:set>
                                  </p:childTnLst>
                                </p:cTn>
                              </p:par>
                              <p:par>
                                <p:cTn id="46" presetID="42" presetClass="entr" presetSubtype="0" fill="hold" nodeType="withEffect">
                                  <p:stCondLst>
                                    <p:cond delay="0"/>
                                  </p:stCondLst>
                                  <p:childTnLst>
                                    <p:set>
                                      <p:cBhvr>
                                        <p:cTn id="47" dur="1" fill="hold">
                                          <p:stCondLst>
                                            <p:cond delay="0"/>
                                          </p:stCondLst>
                                        </p:cTn>
                                        <p:tgtEl>
                                          <p:spTgt spid="12">
                                            <p:txEl>
                                              <p:pRg st="0" end="0"/>
                                            </p:txEl>
                                          </p:spTgt>
                                        </p:tgtEl>
                                        <p:attrNameLst>
                                          <p:attrName>style.visibility</p:attrName>
                                        </p:attrNameLst>
                                      </p:cBhvr>
                                      <p:to>
                                        <p:strVal val="visible"/>
                                      </p:to>
                                    </p:set>
                                    <p:animEffect transition="in" filter="fade">
                                      <p:cBhvr>
                                        <p:cTn id="48" dur="1000"/>
                                        <p:tgtEl>
                                          <p:spTgt spid="12">
                                            <p:txEl>
                                              <p:pRg st="0" end="0"/>
                                            </p:txEl>
                                          </p:spTgt>
                                        </p:tgtEl>
                                      </p:cBhvr>
                                    </p:animEffect>
                                    <p:anim calcmode="lin" valueType="num">
                                      <p:cBhvr>
                                        <p:cTn id="49"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8" fill="hold" nodeType="clickEffect">
                                  <p:stCondLst>
                                    <p:cond delay="0"/>
                                  </p:stCondLst>
                                  <p:childTnLst>
                                    <p:anim calcmode="lin" valueType="num">
                                      <p:cBhvr additive="base">
                                        <p:cTn id="54" dur="500"/>
                                        <p:tgtEl>
                                          <p:spTgt spid="6"/>
                                        </p:tgtEl>
                                        <p:attrNameLst>
                                          <p:attrName>ppt_x</p:attrName>
                                        </p:attrNameLst>
                                      </p:cBhvr>
                                      <p:tavLst>
                                        <p:tav tm="0">
                                          <p:val>
                                            <p:strVal val="ppt_x"/>
                                          </p:val>
                                        </p:tav>
                                        <p:tav tm="100000">
                                          <p:val>
                                            <p:strVal val="0-ppt_w/2"/>
                                          </p:val>
                                        </p:tav>
                                      </p:tavLst>
                                    </p:anim>
                                    <p:anim calcmode="lin" valueType="num">
                                      <p:cBhvr additive="base">
                                        <p:cTn id="55" dur="500"/>
                                        <p:tgtEl>
                                          <p:spTgt spid="6"/>
                                        </p:tgtEl>
                                        <p:attrNameLst>
                                          <p:attrName>ppt_y</p:attrName>
                                        </p:attrNameLst>
                                      </p:cBhvr>
                                      <p:tavLst>
                                        <p:tav tm="0">
                                          <p:val>
                                            <p:strVal val="ppt_y"/>
                                          </p:val>
                                        </p:tav>
                                        <p:tav tm="100000">
                                          <p:val>
                                            <p:strVal val="ppt_y"/>
                                          </p:val>
                                        </p:tav>
                                      </p:tavLst>
                                    </p:anim>
                                    <p:set>
                                      <p:cBhvr>
                                        <p:cTn id="56" dur="1" fill="hold">
                                          <p:stCondLst>
                                            <p:cond delay="499"/>
                                          </p:stCondLst>
                                        </p:cTn>
                                        <p:tgtEl>
                                          <p:spTgt spid="6"/>
                                        </p:tgtEl>
                                        <p:attrNameLst>
                                          <p:attrName>style.visibility</p:attrName>
                                        </p:attrNameLst>
                                      </p:cBhvr>
                                      <p:to>
                                        <p:strVal val="hidden"/>
                                      </p:to>
                                    </p:set>
                                  </p:childTnLst>
                                </p:cTn>
                              </p:par>
                            </p:childTnLst>
                          </p:cTn>
                        </p:par>
                        <p:par>
                          <p:cTn id="57" fill="hold">
                            <p:stCondLst>
                              <p:cond delay="500"/>
                            </p:stCondLst>
                            <p:childTnLst>
                              <p:par>
                                <p:cTn id="58" presetID="2" presetClass="entr" presetSubtype="2"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1+#ppt_w/2"/>
                                          </p:val>
                                        </p:tav>
                                        <p:tav tm="100000">
                                          <p:val>
                                            <p:strVal val="#ppt_x"/>
                                          </p:val>
                                        </p:tav>
                                      </p:tavLst>
                                    </p:anim>
                                    <p:anim calcmode="lin" valueType="num">
                                      <p:cBhvr additive="base">
                                        <p:cTn id="61" dur="500" fill="hold"/>
                                        <p:tgtEl>
                                          <p:spTgt spid="22"/>
                                        </p:tgtEl>
                                        <p:attrNameLst>
                                          <p:attrName>ppt_y</p:attrName>
                                        </p:attrNameLst>
                                      </p:cBhvr>
                                      <p:tavLst>
                                        <p:tav tm="0">
                                          <p:val>
                                            <p:strVal val="#ppt_y"/>
                                          </p:val>
                                        </p:tav>
                                        <p:tav tm="100000">
                                          <p:val>
                                            <p:strVal val="#ppt_y"/>
                                          </p:val>
                                        </p:tav>
                                      </p:tavLst>
                                    </p:anim>
                                  </p:childTnLst>
                                </p:cTn>
                              </p:par>
                            </p:childTnLst>
                          </p:cTn>
                        </p:par>
                        <p:par>
                          <p:cTn id="62" fill="hold">
                            <p:stCondLst>
                              <p:cond delay="1000"/>
                            </p:stCondLst>
                            <p:childTnLst>
                              <p:par>
                                <p:cTn id="63" presetID="22" presetClass="entr" presetSubtype="1"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up)">
                                      <p:cBhvr>
                                        <p:cTn id="65" dur="500"/>
                                        <p:tgtEl>
                                          <p:spTgt spid="8"/>
                                        </p:tgtEl>
                                      </p:cBhvr>
                                    </p:animEffect>
                                  </p:childTnLst>
                                </p:cTn>
                              </p:par>
                              <p:par>
                                <p:cTn id="66" presetID="42" presetClass="entr" presetSubtype="0" fill="hold" nodeType="withEffect">
                                  <p:stCondLst>
                                    <p:cond delay="0"/>
                                  </p:stCondLst>
                                  <p:childTnLst>
                                    <p:set>
                                      <p:cBhvr>
                                        <p:cTn id="67" dur="1" fill="hold">
                                          <p:stCondLst>
                                            <p:cond delay="0"/>
                                          </p:stCondLst>
                                        </p:cTn>
                                        <p:tgtEl>
                                          <p:spTgt spid="12">
                                            <p:txEl>
                                              <p:pRg st="2" end="2"/>
                                            </p:txEl>
                                          </p:spTgt>
                                        </p:tgtEl>
                                        <p:attrNameLst>
                                          <p:attrName>style.visibility</p:attrName>
                                        </p:attrNameLst>
                                      </p:cBhvr>
                                      <p:to>
                                        <p:strVal val="visible"/>
                                      </p:to>
                                    </p:set>
                                    <p:animEffect transition="in" filter="fade">
                                      <p:cBhvr>
                                        <p:cTn id="68" dur="1000"/>
                                        <p:tgtEl>
                                          <p:spTgt spid="12">
                                            <p:txEl>
                                              <p:pRg st="2" end="2"/>
                                            </p:txEl>
                                          </p:spTgt>
                                        </p:tgtEl>
                                      </p:cBhvr>
                                    </p:animEffect>
                                    <p:anim calcmode="lin" valueType="num">
                                      <p:cBhvr>
                                        <p:cTn id="69"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70"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2">
                                            <p:txEl>
                                              <p:pRg st="4" end="4"/>
                                            </p:txEl>
                                          </p:spTgt>
                                        </p:tgtEl>
                                        <p:attrNameLst>
                                          <p:attrName>style.visibility</p:attrName>
                                        </p:attrNameLst>
                                      </p:cBhvr>
                                      <p:to>
                                        <p:strVal val="visible"/>
                                      </p:to>
                                    </p:set>
                                    <p:animEffect transition="in" filter="fade">
                                      <p:cBhvr>
                                        <p:cTn id="79" dur="1000"/>
                                        <p:tgtEl>
                                          <p:spTgt spid="12">
                                            <p:txEl>
                                              <p:pRg st="4" end="4"/>
                                            </p:txEl>
                                          </p:spTgt>
                                        </p:tgtEl>
                                      </p:cBhvr>
                                    </p:animEffect>
                                    <p:anim calcmode="lin" valueType="num">
                                      <p:cBhvr>
                                        <p:cTn id="80"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81"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1000"/>
                                        <p:tgtEl>
                                          <p:spTgt spid="30"/>
                                        </p:tgtEl>
                                      </p:cBhvr>
                                    </p:animEffect>
                                    <p:anim calcmode="lin" valueType="num">
                                      <p:cBhvr>
                                        <p:cTn id="102" dur="1000" fill="hold"/>
                                        <p:tgtEl>
                                          <p:spTgt spid="30"/>
                                        </p:tgtEl>
                                        <p:attrNameLst>
                                          <p:attrName>ppt_x</p:attrName>
                                        </p:attrNameLst>
                                      </p:cBhvr>
                                      <p:tavLst>
                                        <p:tav tm="0">
                                          <p:val>
                                            <p:strVal val="#ppt_x"/>
                                          </p:val>
                                        </p:tav>
                                        <p:tav tm="100000">
                                          <p:val>
                                            <p:strVal val="#ppt_x"/>
                                          </p:val>
                                        </p:tav>
                                      </p:tavLst>
                                    </p:anim>
                                    <p:anim calcmode="lin" valueType="num">
                                      <p:cBhvr>
                                        <p:cTn id="103" dur="1000" fill="hold"/>
                                        <p:tgtEl>
                                          <p:spTgt spid="3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1000"/>
                                        <p:tgtEl>
                                          <p:spTgt spid="31"/>
                                        </p:tgtEl>
                                      </p:cBhvr>
                                    </p:animEffect>
                                    <p:anim calcmode="lin" valueType="num">
                                      <p:cBhvr>
                                        <p:cTn id="107" dur="1000" fill="hold"/>
                                        <p:tgtEl>
                                          <p:spTgt spid="31"/>
                                        </p:tgtEl>
                                        <p:attrNameLst>
                                          <p:attrName>ppt_x</p:attrName>
                                        </p:attrNameLst>
                                      </p:cBhvr>
                                      <p:tavLst>
                                        <p:tav tm="0">
                                          <p:val>
                                            <p:strVal val="#ppt_x"/>
                                          </p:val>
                                        </p:tav>
                                        <p:tav tm="100000">
                                          <p:val>
                                            <p:strVal val="#ppt_x"/>
                                          </p:val>
                                        </p:tav>
                                      </p:tavLst>
                                    </p:anim>
                                    <p:anim calcmode="lin" valueType="num">
                                      <p:cBhvr>
                                        <p:cTn id="108" dur="1000" fill="hold"/>
                                        <p:tgtEl>
                                          <p:spTgt spid="3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fade">
                                      <p:cBhvr>
                                        <p:cTn id="111" dur="1000"/>
                                        <p:tgtEl>
                                          <p:spTgt spid="3"/>
                                        </p:tgtEl>
                                      </p:cBhvr>
                                    </p:animEffect>
                                    <p:anim calcmode="lin" valueType="num">
                                      <p:cBhvr>
                                        <p:cTn id="112" dur="1000" fill="hold"/>
                                        <p:tgtEl>
                                          <p:spTgt spid="3"/>
                                        </p:tgtEl>
                                        <p:attrNameLst>
                                          <p:attrName>ppt_x</p:attrName>
                                        </p:attrNameLst>
                                      </p:cBhvr>
                                      <p:tavLst>
                                        <p:tav tm="0">
                                          <p:val>
                                            <p:strVal val="#ppt_x"/>
                                          </p:val>
                                        </p:tav>
                                        <p:tav tm="100000">
                                          <p:val>
                                            <p:strVal val="#ppt_x"/>
                                          </p:val>
                                        </p:tav>
                                      </p:tavLst>
                                    </p:anim>
                                    <p:anim calcmode="lin" valueType="num">
                                      <p:cBhvr>
                                        <p:cTn id="113" dur="1000" fill="hold"/>
                                        <p:tgtEl>
                                          <p:spTgt spid="3"/>
                                        </p:tgtEl>
                                        <p:attrNameLst>
                                          <p:attrName>ppt_y</p:attrName>
                                        </p:attrNameLst>
                                      </p:cBhvr>
                                      <p:tavLst>
                                        <p:tav tm="0">
                                          <p:val>
                                            <p:strVal val="#ppt_y+.1"/>
                                          </p:val>
                                        </p:tav>
                                        <p:tav tm="100000">
                                          <p:val>
                                            <p:strVal val="#ppt_y"/>
                                          </p:val>
                                        </p:tav>
                                      </p:tavLst>
                                    </p:anim>
                                  </p:childTnLst>
                                </p:cTn>
                              </p:par>
                              <p:par>
                                <p:cTn id="114" presetID="10" presetClass="entr" presetSubtype="0" fill="hold" grpId="0"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nodeType="clickEffect">
                                  <p:stCondLst>
                                    <p:cond delay="0"/>
                                  </p:stCondLst>
                                  <p:childTnLst>
                                    <p:set>
                                      <p:cBhvr>
                                        <p:cTn id="120" dur="1" fill="hold">
                                          <p:stCondLst>
                                            <p:cond delay="0"/>
                                          </p:stCondLst>
                                        </p:cTn>
                                        <p:tgtEl>
                                          <p:spTgt spid="29">
                                            <p:txEl>
                                              <p:pRg st="0" end="0"/>
                                            </p:txEl>
                                          </p:spTgt>
                                        </p:tgtEl>
                                        <p:attrNameLst>
                                          <p:attrName>style.visibility</p:attrName>
                                        </p:attrNameLst>
                                      </p:cBhvr>
                                      <p:to>
                                        <p:strVal val="visible"/>
                                      </p:to>
                                    </p:set>
                                    <p:animEffect transition="in" filter="fade">
                                      <p:cBhvr>
                                        <p:cTn id="121" dur="1000"/>
                                        <p:tgtEl>
                                          <p:spTgt spid="29">
                                            <p:txEl>
                                              <p:pRg st="0" end="0"/>
                                            </p:txEl>
                                          </p:spTgt>
                                        </p:tgtEl>
                                      </p:cBhvr>
                                    </p:animEffect>
                                    <p:anim calcmode="lin" valueType="num">
                                      <p:cBhvr>
                                        <p:cTn id="122"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123" dur="1000" fill="hold"/>
                                        <p:tgtEl>
                                          <p:spTgt spid="29">
                                            <p:txEl>
                                              <p:pRg st="0" end="0"/>
                                            </p:txEl>
                                          </p:spTgt>
                                        </p:tgtEl>
                                        <p:attrNameLst>
                                          <p:attrName>ppt_y</p:attrName>
                                        </p:attrNameLst>
                                      </p:cBhvr>
                                      <p:tavLst>
                                        <p:tav tm="0">
                                          <p:val>
                                            <p:strVal val="#ppt_y+.1"/>
                                          </p:val>
                                        </p:tav>
                                        <p:tav tm="100000">
                                          <p:val>
                                            <p:strVal val="#ppt_y"/>
                                          </p:val>
                                        </p:tav>
                                      </p:tavLst>
                                    </p:anim>
                                  </p:childTnLst>
                                </p:cTn>
                              </p:par>
                              <p:par>
                                <p:cTn id="124" presetID="42" presetClass="path" presetSubtype="0" accel="50000" decel="50000" fill="hold" grpId="1" nodeType="withEffect">
                                  <p:stCondLst>
                                    <p:cond delay="0"/>
                                  </p:stCondLst>
                                  <p:childTnLst>
                                    <p:animMotion origin="layout" path="M -2.5E-6 1.85185E-6 L -0.01133 -0.05162 " pathEditMode="relative" rAng="0" ptsTypes="AA">
                                      <p:cBhvr>
                                        <p:cTn id="125" dur="1000" fill="hold"/>
                                        <p:tgtEl>
                                          <p:spTgt spid="3"/>
                                        </p:tgtEl>
                                        <p:attrNameLst>
                                          <p:attrName>ppt_x</p:attrName>
                                          <p:attrName>ppt_y</p:attrName>
                                        </p:attrNameLst>
                                      </p:cBhvr>
                                      <p:rCtr x="-573" y="-2593"/>
                                    </p:animMotion>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29">
                                            <p:txEl>
                                              <p:pRg st="2" end="2"/>
                                            </p:txEl>
                                          </p:spTgt>
                                        </p:tgtEl>
                                        <p:attrNameLst>
                                          <p:attrName>style.visibility</p:attrName>
                                        </p:attrNameLst>
                                      </p:cBhvr>
                                      <p:to>
                                        <p:strVal val="visible"/>
                                      </p:to>
                                    </p:set>
                                    <p:animEffect transition="in" filter="fade">
                                      <p:cBhvr>
                                        <p:cTn id="130" dur="1000"/>
                                        <p:tgtEl>
                                          <p:spTgt spid="29">
                                            <p:txEl>
                                              <p:pRg st="2" end="2"/>
                                            </p:txEl>
                                          </p:spTgt>
                                        </p:tgtEl>
                                      </p:cBhvr>
                                    </p:animEffect>
                                    <p:anim calcmode="lin" valueType="num">
                                      <p:cBhvr>
                                        <p:cTn id="131" dur="1000" fill="hold"/>
                                        <p:tgtEl>
                                          <p:spTgt spid="29">
                                            <p:txEl>
                                              <p:pRg st="2" end="2"/>
                                            </p:txEl>
                                          </p:spTgt>
                                        </p:tgtEl>
                                        <p:attrNameLst>
                                          <p:attrName>ppt_x</p:attrName>
                                        </p:attrNameLst>
                                      </p:cBhvr>
                                      <p:tavLst>
                                        <p:tav tm="0">
                                          <p:val>
                                            <p:strVal val="#ppt_x"/>
                                          </p:val>
                                        </p:tav>
                                        <p:tav tm="100000">
                                          <p:val>
                                            <p:strVal val="#ppt_x"/>
                                          </p:val>
                                        </p:tav>
                                      </p:tavLst>
                                    </p:anim>
                                    <p:anim calcmode="lin" valueType="num">
                                      <p:cBhvr>
                                        <p:cTn id="132" dur="1000" fill="hold"/>
                                        <p:tgtEl>
                                          <p:spTgt spid="29">
                                            <p:txEl>
                                              <p:pRg st="2" end="2"/>
                                            </p:txEl>
                                          </p:spTgt>
                                        </p:tgtEl>
                                        <p:attrNameLst>
                                          <p:attrName>ppt_y</p:attrName>
                                        </p:attrNameLst>
                                      </p:cBhvr>
                                      <p:tavLst>
                                        <p:tav tm="0">
                                          <p:val>
                                            <p:strVal val="#ppt_y+.1"/>
                                          </p:val>
                                        </p:tav>
                                        <p:tav tm="100000">
                                          <p:val>
                                            <p:strVal val="#ppt_y"/>
                                          </p:val>
                                        </p:tav>
                                      </p:tavLst>
                                    </p:anim>
                                  </p:childTnLst>
                                </p:cTn>
                              </p:par>
                              <p:par>
                                <p:cTn id="133" presetID="31" presetClass="entr" presetSubtype="0" fill="hold" nodeType="withEffect">
                                  <p:stCondLst>
                                    <p:cond delay="0"/>
                                  </p:stCondLst>
                                  <p:childTnLst>
                                    <p:set>
                                      <p:cBhvr>
                                        <p:cTn id="134" dur="1" fill="hold">
                                          <p:stCondLst>
                                            <p:cond delay="0"/>
                                          </p:stCondLst>
                                        </p:cTn>
                                        <p:tgtEl>
                                          <p:spTgt spid="5"/>
                                        </p:tgtEl>
                                        <p:attrNameLst>
                                          <p:attrName>style.visibility</p:attrName>
                                        </p:attrNameLst>
                                      </p:cBhvr>
                                      <p:to>
                                        <p:strVal val="visible"/>
                                      </p:to>
                                    </p:set>
                                    <p:anim calcmode="lin" valueType="num">
                                      <p:cBhvr>
                                        <p:cTn id="135" dur="1000" fill="hold"/>
                                        <p:tgtEl>
                                          <p:spTgt spid="5"/>
                                        </p:tgtEl>
                                        <p:attrNameLst>
                                          <p:attrName>ppt_w</p:attrName>
                                        </p:attrNameLst>
                                      </p:cBhvr>
                                      <p:tavLst>
                                        <p:tav tm="0">
                                          <p:val>
                                            <p:fltVal val="0"/>
                                          </p:val>
                                        </p:tav>
                                        <p:tav tm="100000">
                                          <p:val>
                                            <p:strVal val="#ppt_w"/>
                                          </p:val>
                                        </p:tav>
                                      </p:tavLst>
                                    </p:anim>
                                    <p:anim calcmode="lin" valueType="num">
                                      <p:cBhvr>
                                        <p:cTn id="136" dur="1000" fill="hold"/>
                                        <p:tgtEl>
                                          <p:spTgt spid="5"/>
                                        </p:tgtEl>
                                        <p:attrNameLst>
                                          <p:attrName>ppt_h</p:attrName>
                                        </p:attrNameLst>
                                      </p:cBhvr>
                                      <p:tavLst>
                                        <p:tav tm="0">
                                          <p:val>
                                            <p:fltVal val="0"/>
                                          </p:val>
                                        </p:tav>
                                        <p:tav tm="100000">
                                          <p:val>
                                            <p:strVal val="#ppt_h"/>
                                          </p:val>
                                        </p:tav>
                                      </p:tavLst>
                                    </p:anim>
                                    <p:anim calcmode="lin" valueType="num">
                                      <p:cBhvr>
                                        <p:cTn id="137" dur="1000" fill="hold"/>
                                        <p:tgtEl>
                                          <p:spTgt spid="5"/>
                                        </p:tgtEl>
                                        <p:attrNameLst>
                                          <p:attrName>style.rotation</p:attrName>
                                        </p:attrNameLst>
                                      </p:cBhvr>
                                      <p:tavLst>
                                        <p:tav tm="0">
                                          <p:val>
                                            <p:fltVal val="90"/>
                                          </p:val>
                                        </p:tav>
                                        <p:tav tm="100000">
                                          <p:val>
                                            <p:fltVal val="0"/>
                                          </p:val>
                                        </p:tav>
                                      </p:tavLst>
                                    </p:anim>
                                    <p:animEffect transition="in" filter="fade">
                                      <p:cBhvr>
                                        <p:cTn id="138" dur="1000"/>
                                        <p:tgtEl>
                                          <p:spTgt spid="5"/>
                                        </p:tgtEl>
                                      </p:cBhvr>
                                    </p:animEffect>
                                  </p:childTnLst>
                                </p:cTn>
                              </p:par>
                            </p:childTnLst>
                          </p:cTn>
                        </p:par>
                      </p:childTnLst>
                    </p:cTn>
                  </p:par>
                  <p:par>
                    <p:cTn id="139" fill="hold">
                      <p:stCondLst>
                        <p:cond delay="indefinite"/>
                      </p:stCondLst>
                      <p:childTnLst>
                        <p:par>
                          <p:cTn id="140" fill="hold">
                            <p:stCondLst>
                              <p:cond delay="0"/>
                            </p:stCondLst>
                            <p:childTnLst>
                              <p:par>
                                <p:cTn id="141" presetID="15" presetClass="entr" presetSubtype="0" fill="hold" grpId="0" nodeType="clickEffect">
                                  <p:stCondLst>
                                    <p:cond delay="0"/>
                                  </p:stCondLst>
                                  <p:childTnLst>
                                    <p:set>
                                      <p:cBhvr>
                                        <p:cTn id="142" dur="1" fill="hold">
                                          <p:stCondLst>
                                            <p:cond delay="0"/>
                                          </p:stCondLst>
                                        </p:cTn>
                                        <p:tgtEl>
                                          <p:spTgt spid="13"/>
                                        </p:tgtEl>
                                        <p:attrNameLst>
                                          <p:attrName>style.visibility</p:attrName>
                                        </p:attrNameLst>
                                      </p:cBhvr>
                                      <p:to>
                                        <p:strVal val="visible"/>
                                      </p:to>
                                    </p:set>
                                    <p:anim calcmode="lin" valueType="num">
                                      <p:cBhvr>
                                        <p:cTn id="143" dur="1000" fill="hold"/>
                                        <p:tgtEl>
                                          <p:spTgt spid="13"/>
                                        </p:tgtEl>
                                        <p:attrNameLst>
                                          <p:attrName>ppt_w</p:attrName>
                                        </p:attrNameLst>
                                      </p:cBhvr>
                                      <p:tavLst>
                                        <p:tav tm="0">
                                          <p:val>
                                            <p:fltVal val="0"/>
                                          </p:val>
                                        </p:tav>
                                        <p:tav tm="100000">
                                          <p:val>
                                            <p:strVal val="#ppt_w"/>
                                          </p:val>
                                        </p:tav>
                                      </p:tavLst>
                                    </p:anim>
                                    <p:anim calcmode="lin" valueType="num">
                                      <p:cBhvr>
                                        <p:cTn id="144" dur="1000" fill="hold"/>
                                        <p:tgtEl>
                                          <p:spTgt spid="13"/>
                                        </p:tgtEl>
                                        <p:attrNameLst>
                                          <p:attrName>ppt_h</p:attrName>
                                        </p:attrNameLst>
                                      </p:cBhvr>
                                      <p:tavLst>
                                        <p:tav tm="0">
                                          <p:val>
                                            <p:fltVal val="0"/>
                                          </p:val>
                                        </p:tav>
                                        <p:tav tm="100000">
                                          <p:val>
                                            <p:strVal val="#ppt_h"/>
                                          </p:val>
                                        </p:tav>
                                      </p:tavLst>
                                    </p:anim>
                                    <p:anim calcmode="lin" valueType="num">
                                      <p:cBhvr>
                                        <p:cTn id="14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4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 grpId="0" animBg="1"/>
      <p:bldP spid="3" grpId="1" animBg="1"/>
      <p:bldP spid="11" grpId="0"/>
      <p:bldP spid="28"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0" y="-99392"/>
            <a:ext cx="11524828"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Build-in DC12V Output</a:t>
            </a: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51584" y="2564904"/>
            <a:ext cx="6589486" cy="1872208"/>
          </a:xfrm>
          <a:prstGeom prst="rect">
            <a:avLst/>
          </a:prstGeom>
        </p:spPr>
      </p:pic>
      <p:sp>
        <p:nvSpPr>
          <p:cNvPr id="5" name="圆角矩形 4"/>
          <p:cNvSpPr/>
          <p:nvPr/>
        </p:nvSpPr>
        <p:spPr>
          <a:xfrm>
            <a:off x="6227774" y="3686212"/>
            <a:ext cx="261001" cy="425034"/>
          </a:xfrm>
          <a:prstGeom prst="roundRect">
            <a:avLst/>
          </a:prstGeom>
          <a:noFill/>
          <a:ln w="254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txBox="1">
            <a:spLocks noChangeArrowheads="1"/>
          </p:cNvSpPr>
          <p:nvPr/>
        </p:nvSpPr>
        <p:spPr bwMode="auto">
          <a:xfrm>
            <a:off x="8802686" y="2672916"/>
            <a:ext cx="3124554" cy="1656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NVR208 series</a:t>
            </a:r>
          </a:p>
          <a:p>
            <a:pPr algn="l">
              <a:lnSpc>
                <a:spcPct val="150000"/>
              </a:lnSpc>
            </a:pPr>
            <a:r>
              <a:rPr lang="en-US" altLang="zh-CN" sz="3200" b="1" kern="0" dirty="0">
                <a:solidFill>
                  <a:schemeClr val="accent3">
                    <a:lumMod val="75000"/>
                  </a:schemeClr>
                </a:solidFill>
                <a:latin typeface="Arial" panose="020B0604020202020204" pitchFamily="34" charset="0"/>
                <a:cs typeface="Arial" panose="020B0604020202020204" pitchFamily="34" charset="0"/>
                <a:sym typeface="Calibri" pitchFamily="34" charset="0"/>
              </a:rPr>
              <a:t>NVR308 series</a:t>
            </a:r>
          </a:p>
        </p:txBody>
      </p:sp>
      <p:cxnSp>
        <p:nvCxnSpPr>
          <p:cNvPr id="15" name="直接连接符 14"/>
          <p:cNvCxnSpPr/>
          <p:nvPr/>
        </p:nvCxnSpPr>
        <p:spPr>
          <a:xfrm>
            <a:off x="5375920" y="4797152"/>
            <a:ext cx="0" cy="685906"/>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flipH="1">
            <a:off x="6327217" y="4111246"/>
            <a:ext cx="45719" cy="714733"/>
            <a:chOff x="6358274" y="4111246"/>
            <a:chExt cx="0" cy="1371812"/>
          </a:xfrm>
        </p:grpSpPr>
        <p:cxnSp>
          <p:nvCxnSpPr>
            <p:cNvPr id="13" name="直接连接符 12"/>
            <p:cNvCxnSpPr/>
            <p:nvPr/>
          </p:nvCxnSpPr>
          <p:spPr>
            <a:xfrm>
              <a:off x="6358274" y="4111246"/>
              <a:ext cx="0" cy="685906"/>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58274" y="4797152"/>
              <a:ext cx="0" cy="685906"/>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7320136" y="4797152"/>
            <a:ext cx="0" cy="685906"/>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361366" y="4825979"/>
            <a:ext cx="1958769" cy="29"/>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3" descr="C:\Users\c00919\Desktop\u=852910938,4061801042&amp;fm=116&amp;gp=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03609" y="5434556"/>
            <a:ext cx="817083" cy="817083"/>
          </a:xfrm>
          <a:prstGeom prst="rect">
            <a:avLst/>
          </a:prstGeom>
          <a:noFill/>
        </p:spPr>
      </p:pic>
      <p:pic>
        <p:nvPicPr>
          <p:cNvPr id="8" name="Picture 4" descr="C:\Users\c00919\Desktop\u=3885163429,962621571&amp;fm=116&amp;gp=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38899" y="5394486"/>
            <a:ext cx="874041" cy="874041"/>
          </a:xfrm>
          <a:prstGeom prst="rect">
            <a:avLst/>
          </a:prstGeom>
          <a:noFill/>
        </p:spPr>
      </p:pic>
      <p:sp>
        <p:nvSpPr>
          <p:cNvPr id="24" name="文本框 23"/>
          <p:cNvSpPr txBox="1"/>
          <p:nvPr/>
        </p:nvSpPr>
        <p:spPr>
          <a:xfrm>
            <a:off x="5894044" y="3345941"/>
            <a:ext cx="928459" cy="369332"/>
          </a:xfrm>
          <a:prstGeom prst="rect">
            <a:avLst/>
          </a:prstGeom>
          <a:noFill/>
        </p:spPr>
        <p:txBody>
          <a:bodyPr wrap="none" rtlCol="0">
            <a:spAutoFit/>
          </a:bodyPr>
          <a:lstStyle/>
          <a:p>
            <a:r>
              <a:rPr lang="en-US" altLang="zh-CN" b="1" dirty="0"/>
              <a:t>DC12V</a:t>
            </a:r>
            <a:endParaRPr lang="zh-CN" altLang="en-US" b="1" dirty="0"/>
          </a:p>
        </p:txBody>
      </p:sp>
      <p:sp>
        <p:nvSpPr>
          <p:cNvPr id="25" name="文本框 24"/>
          <p:cNvSpPr txBox="1"/>
          <p:nvPr/>
        </p:nvSpPr>
        <p:spPr>
          <a:xfrm>
            <a:off x="0" y="1132110"/>
            <a:ext cx="9937104" cy="646331"/>
          </a:xfrm>
          <a:prstGeom prst="rect">
            <a:avLst/>
          </a:prstGeom>
          <a:noFill/>
        </p:spPr>
        <p:txBody>
          <a:bodyPr wrap="square" rtlCol="0">
            <a:spAutoFit/>
          </a:bodyPr>
          <a:lstStyle/>
          <a:p>
            <a:r>
              <a:rPr lang="en-US" altLang="zh-CN" dirty="0">
                <a:solidFill>
                  <a:schemeClr val="bg1"/>
                </a:solidFill>
              </a:rPr>
              <a:t>Build-in DC12V output ports in the NVR208 and NVR308, some alarm in or alarm out device can directly get power from the NVR, make the installation of the external device much easier</a:t>
            </a:r>
            <a:endParaRPr lang="zh-CN" altLang="en-US" dirty="0">
              <a:solidFill>
                <a:schemeClr val="bg1"/>
              </a:solidFill>
            </a:endParaRPr>
          </a:p>
        </p:txBody>
      </p:sp>
      <p:sp>
        <p:nvSpPr>
          <p:cNvPr id="26" name="KSO_Shape"/>
          <p:cNvSpPr/>
          <p:nvPr/>
        </p:nvSpPr>
        <p:spPr>
          <a:xfrm flipH="1" flipV="1">
            <a:off x="6248858" y="3754713"/>
            <a:ext cx="218830" cy="288032"/>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KSO_Shape"/>
          <p:cNvSpPr/>
          <p:nvPr/>
        </p:nvSpPr>
        <p:spPr>
          <a:xfrm flipH="1" flipV="1">
            <a:off x="6248858" y="3751206"/>
            <a:ext cx="218830" cy="288032"/>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3506016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22" presetClass="entr" presetSubtype="1"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par>
                                <p:cTn id="40" presetID="22" presetClass="entr" presetSubtype="1"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par>
                                <p:cTn id="46" presetID="22" presetClass="entr" presetSubtype="1"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par>
                                <p:cTn id="49" presetID="22" presetClass="entr" presetSubtype="1"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up)">
                                      <p:cBhvr>
                                        <p:cTn id="51" dur="500"/>
                                        <p:tgtEl>
                                          <p:spTgt spid="8"/>
                                        </p:tgtEl>
                                      </p:cBhvr>
                                    </p:animEffect>
                                  </p:childTnLst>
                                </p:cTn>
                              </p:par>
                            </p:childTnLst>
                          </p:cTn>
                        </p:par>
                        <p:par>
                          <p:cTn id="52" fill="hold">
                            <p:stCondLst>
                              <p:cond delay="500"/>
                            </p:stCondLst>
                            <p:childTnLst>
                              <p:par>
                                <p:cTn id="53" presetID="1"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par>
                          <p:cTn id="57" fill="hold">
                            <p:stCondLst>
                              <p:cond delay="500"/>
                            </p:stCondLst>
                            <p:childTnLst>
                              <p:par>
                                <p:cTn id="58" presetID="0" presetClass="path" presetSubtype="0" repeatCount="indefinite" accel="50000" decel="50000" fill="hold" grpId="1" nodeType="afterEffect">
                                  <p:stCondLst>
                                    <p:cond delay="0"/>
                                  </p:stCondLst>
                                  <p:childTnLst>
                                    <p:animMotion origin="layout" path="M 0 0 L 0 0 C 0.00013 0.00764 0.00026 0.01528 0.00039 0.02292 C 0.00053 0.02801 0.00066 0.03311 0.00079 0.0382 C 0.00092 0.03912 0.00118 0.03982 0.00118 0.04098 C 0.00196 0.04815 0.00105 0.04422 0.00235 0.04931 C 0.00248 0.05232 0.00287 0.0551 0.00287 0.05834 C 0.00287 0.06412 0.00261 0.06991 0.00235 0.0757 C 0.00235 0.0794 0.00157 0.08519 0.00118 0.08889 C 0.00118 0.09352 0.00118 0.11829 0.00039 0.12917 C 0.00026 0.13195 0 0.13473 -0.00039 0.1375 C -0.00039 0.1382 -0.00065 0.13866 -0.00078 0.13959 C -0.00091 0.14028 -0.00104 0.14144 -0.00117 0.14237 C -0.00182 0.14167 -0.00234 0.14075 -0.00312 0.14028 C -0.0039 0.13959 -0.00481 0.13889 -0.00586 0.13889 C -0.01224 0.13797 -0.01888 0.13797 -0.02539 0.1375 C -0.02903 0.13612 -0.02565 0.13727 -0.03125 0.13612 C -0.03216 0.13588 -0.03307 0.13565 -0.03398 0.13542 C -0.03515 0.13496 -0.03711 0.13403 -0.03828 0.13403 C -0.04114 0.13357 -0.04401 0.13357 -0.04687 0.13334 C -0.04765 0.13311 -0.04843 0.13264 -0.04921 0.13264 C -0.06927 0.13264 -0.0638 0.13079 -0.07265 0.13403 C -0.07317 0.1345 -0.07369 0.13473 -0.07421 0.13542 C -0.07461 0.13565 -0.07487 0.13635 -0.07539 0.13681 C -0.07656 0.13774 -0.07799 0.1382 -0.07929 0.13889 C -0.07955 0.13959 -0.07981 0.14005 -0.08007 0.14098 C -0.0802 0.14144 -0.08033 0.14213 -0.08046 0.14306 C -0.08072 0.14908 -0.08072 0.15556 -0.08125 0.16181 C -0.08151 0.16551 -0.08229 0.16621 -0.0832 0.16945 C -0.08333 0.16991 -0.08346 0.17084 -0.08359 0.17153 C -0.08424 0.18473 -0.08424 0.18079 -0.08359 0.2007 C -0.08346 0.20139 -0.0832 0.20186 -0.0832 0.20278 C -0.08294 0.20394 -0.08294 0.20556 -0.08281 0.20695 C -0.08268 0.21227 -0.08255 0.2176 -0.08242 0.22292 C -0.0819 0.23797 -0.08242 0.22524 -0.08164 0.23195 C -0.08138 0.23311 -0.08125 0.23612 -0.08125 0.23612 " pathEditMode="relative" ptsTypes="AAAAAAAAAAAAAAAAAAAAAAAAAAAAAAAAAAAA">
                                      <p:cBhvr>
                                        <p:cTn id="59" dur="1500" fill="hold"/>
                                        <p:tgtEl>
                                          <p:spTgt spid="26"/>
                                        </p:tgtEl>
                                        <p:attrNameLst>
                                          <p:attrName>ppt_x</p:attrName>
                                          <p:attrName>ppt_y</p:attrName>
                                        </p:attrNameLst>
                                      </p:cBhvr>
                                    </p:animMotion>
                                  </p:childTnLst>
                                </p:cTn>
                              </p:par>
                              <p:par>
                                <p:cTn id="60" presetID="0" presetClass="path" presetSubtype="0" repeatCount="indefinite" accel="50000" decel="50000" fill="hold" grpId="1" nodeType="withEffect">
                                  <p:stCondLst>
                                    <p:cond delay="0"/>
                                  </p:stCondLst>
                                  <p:childTnLst>
                                    <p:animMotion origin="layout" path="M 0 0 L 0 0 C 0 0.00185 -0.00013 0.00417 -0.00026 0.00602 C -0.00039 0.00694 -0.00065 0.00741 -0.00065 0.00833 C -0.00065 0.02106 -0.00052 0.0338 -0.00026 0.0463 C -0.00026 0.04745 0 0.04815 0 0.04907 C 0.0004 0.05185 0.00066 0.05463 0.00079 0.05741 C 0.00131 0.06597 0.00079 0.06273 0.00157 0.06713 C 0.00144 0.07569 0.00079 0.09838 0.00079 0.10463 C 0.00092 0.11342 0.00131 0.12199 0.00157 0.13055 C 0.0017 0.1331 0.00235 0.1331 0.00391 0.13333 L 0.07657 0.1338 C 0.07748 0.13426 0.07865 0.13356 0.0793 0.13472 C 0.07969 0.13518 0.07878 0.13588 0.07852 0.13657 C 0.07813 0.13842 0.07774 0.14051 0.07735 0.14213 C 0.07722 0.16065 0.07696 0.17917 0.07696 0.19768 C 0.07696 0.20856 0.07631 0.20602 0.07813 0.21111 C 0.07826 0.2125 0.07839 0.21389 0.07852 0.21528 C 0.07878 0.2162 0.07917 0.2169 0.0793 0.21805 C 0.07956 0.21852 0.07956 0.21944 0.07969 0.21991 C 0.07982 0.22222 0.07995 0.2243 0.08008 0.22639 C 0.0806 0.23241 0.08047 0.22847 0.08047 0.23264 " pathEditMode="relative" ptsTypes="AAAAAAAAAAAAAAAAAAAAAA">
                                      <p:cBhvr>
                                        <p:cTn id="61" dur="1500" fill="hold"/>
                                        <p:tgtEl>
                                          <p:spTgt spid="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p:bldP spid="25" grpId="0"/>
      <p:bldP spid="26" grpId="0" animBg="1"/>
      <p:bldP spid="26" grpId="1" animBg="1"/>
      <p:bldP spid="29" grpId="0" animBg="1"/>
      <p:bldP spid="29"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207568" y="2117254"/>
            <a:ext cx="13393487" cy="1862048"/>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11500" dirty="0">
                <a:solidFill>
                  <a:schemeClr val="bg1"/>
                </a:solidFill>
                <a:latin typeface="Arial" panose="020B0604020202020204" pitchFamily="34" charset="0"/>
                <a:cs typeface="Arial" panose="020B0604020202020204" pitchFamily="34" charset="0"/>
              </a:rPr>
              <a:t>Easy to Use</a:t>
            </a:r>
            <a:endParaRPr lang="zh-CN" altLang="en-US" sz="11500" dirty="0">
              <a:solidFill>
                <a:schemeClr val="bg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35560" y="4149080"/>
            <a:ext cx="7992888" cy="1364639"/>
          </a:xfrm>
          <a:prstGeom prst="rect">
            <a:avLst/>
          </a:prstGeom>
        </p:spPr>
      </p:pic>
    </p:spTree>
    <p:extLst>
      <p:ext uri="{BB962C8B-B14F-4D97-AF65-F5344CB8AC3E}">
        <p14:creationId xmlns:p14="http://schemas.microsoft.com/office/powerpoint/2010/main" val="203297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5788" y="-120710"/>
            <a:ext cx="10732740"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Drag Preview Window Directly </a:t>
            </a:r>
          </a:p>
        </p:txBody>
      </p:sp>
      <p:grpSp>
        <p:nvGrpSpPr>
          <p:cNvPr id="3" name="组合 2"/>
          <p:cNvGrpSpPr/>
          <p:nvPr/>
        </p:nvGrpSpPr>
        <p:grpSpPr>
          <a:xfrm>
            <a:off x="3071664" y="2276872"/>
            <a:ext cx="5197047" cy="3291464"/>
            <a:chOff x="3480011" y="4293130"/>
            <a:chExt cx="2275176" cy="1440945"/>
          </a:xfrm>
        </p:grpSpPr>
        <p:sp>
          <p:nvSpPr>
            <p:cNvPr id="11" name="KSO_Shape"/>
            <p:cNvSpPr>
              <a:spLocks/>
            </p:cNvSpPr>
            <p:nvPr/>
          </p:nvSpPr>
          <p:spPr bwMode="auto">
            <a:xfrm>
              <a:off x="3480011" y="4293130"/>
              <a:ext cx="2275176" cy="1440945"/>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矩形 6"/>
            <p:cNvSpPr/>
            <p:nvPr/>
          </p:nvSpPr>
          <p:spPr bwMode="auto">
            <a:xfrm>
              <a:off x="3492481" y="4911768"/>
              <a:ext cx="2190897" cy="45719"/>
            </a:xfrm>
            <a:prstGeom prst="rect">
              <a:avLst/>
            </a:prstGeom>
            <a:solidFill>
              <a:schemeClr val="accent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8" name="矩形 7"/>
            <p:cNvSpPr/>
            <p:nvPr/>
          </p:nvSpPr>
          <p:spPr bwMode="auto">
            <a:xfrm rot="5400000">
              <a:off x="4008680" y="4926380"/>
              <a:ext cx="1221200" cy="45719"/>
            </a:xfrm>
            <a:prstGeom prst="rect">
              <a:avLst/>
            </a:prstGeom>
            <a:solidFill>
              <a:schemeClr val="accent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grpSp>
        <p:nvGrpSpPr>
          <p:cNvPr id="18" name="组合 17"/>
          <p:cNvGrpSpPr/>
          <p:nvPr/>
        </p:nvGrpSpPr>
        <p:grpSpPr>
          <a:xfrm>
            <a:off x="3503712" y="2631166"/>
            <a:ext cx="1361919" cy="1039622"/>
            <a:chOff x="3503712" y="2631166"/>
            <a:chExt cx="1361919" cy="1039622"/>
          </a:xfrm>
        </p:grpSpPr>
        <p:sp>
          <p:nvSpPr>
            <p:cNvPr id="13" name="KSO_Shape"/>
            <p:cNvSpPr>
              <a:spLocks/>
            </p:cNvSpPr>
            <p:nvPr/>
          </p:nvSpPr>
          <p:spPr bwMode="auto">
            <a:xfrm>
              <a:off x="3503712" y="2867351"/>
              <a:ext cx="625342" cy="803437"/>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KSO_Shape"/>
            <p:cNvSpPr>
              <a:spLocks/>
            </p:cNvSpPr>
            <p:nvPr/>
          </p:nvSpPr>
          <p:spPr bwMode="auto">
            <a:xfrm flipH="1">
              <a:off x="4561102" y="2631166"/>
              <a:ext cx="304529" cy="808484"/>
            </a:xfrm>
            <a:custGeom>
              <a:avLst/>
              <a:gdLst/>
              <a:ahLst/>
              <a:cxnLst/>
              <a:rect l="0" t="0" r="r" b="b"/>
              <a:pathLst>
                <a:path w="1190625" h="3163887">
                  <a:moveTo>
                    <a:pt x="896392" y="1026239"/>
                  </a:moveTo>
                  <a:lnTo>
                    <a:pt x="896392" y="1562636"/>
                  </a:lnTo>
                  <a:lnTo>
                    <a:pt x="905596" y="1537864"/>
                  </a:lnTo>
                  <a:lnTo>
                    <a:pt x="914166" y="1513410"/>
                  </a:lnTo>
                  <a:lnTo>
                    <a:pt x="922419" y="1489909"/>
                  </a:lnTo>
                  <a:lnTo>
                    <a:pt x="929402" y="1466726"/>
                  </a:lnTo>
                  <a:lnTo>
                    <a:pt x="936067" y="1444495"/>
                  </a:lnTo>
                  <a:lnTo>
                    <a:pt x="941780" y="1423217"/>
                  </a:lnTo>
                  <a:lnTo>
                    <a:pt x="946859" y="1401939"/>
                  </a:lnTo>
                  <a:lnTo>
                    <a:pt x="951303" y="1381931"/>
                  </a:lnTo>
                  <a:lnTo>
                    <a:pt x="955111" y="1362241"/>
                  </a:lnTo>
                  <a:lnTo>
                    <a:pt x="958285" y="1343186"/>
                  </a:lnTo>
                  <a:lnTo>
                    <a:pt x="961142" y="1325084"/>
                  </a:lnTo>
                  <a:lnTo>
                    <a:pt x="963046" y="1307299"/>
                  </a:lnTo>
                  <a:lnTo>
                    <a:pt x="964951" y="1290467"/>
                  </a:lnTo>
                  <a:lnTo>
                    <a:pt x="965903" y="1273953"/>
                  </a:lnTo>
                  <a:lnTo>
                    <a:pt x="966538" y="1258392"/>
                  </a:lnTo>
                  <a:lnTo>
                    <a:pt x="966855" y="1243148"/>
                  </a:lnTo>
                  <a:lnTo>
                    <a:pt x="966221" y="1222822"/>
                  </a:lnTo>
                  <a:lnTo>
                    <a:pt x="964951" y="1203450"/>
                  </a:lnTo>
                  <a:lnTo>
                    <a:pt x="963046" y="1185030"/>
                  </a:lnTo>
                  <a:lnTo>
                    <a:pt x="960507" y="1167881"/>
                  </a:lnTo>
                  <a:lnTo>
                    <a:pt x="957651" y="1151684"/>
                  </a:lnTo>
                  <a:lnTo>
                    <a:pt x="953842" y="1136440"/>
                  </a:lnTo>
                  <a:lnTo>
                    <a:pt x="949716" y="1122149"/>
                  </a:lnTo>
                  <a:lnTo>
                    <a:pt x="945272" y="1108810"/>
                  </a:lnTo>
                  <a:lnTo>
                    <a:pt x="940193" y="1096107"/>
                  </a:lnTo>
                  <a:lnTo>
                    <a:pt x="934798" y="1084039"/>
                  </a:lnTo>
                  <a:lnTo>
                    <a:pt x="929084" y="1072923"/>
                  </a:lnTo>
                  <a:lnTo>
                    <a:pt x="923054" y="1062443"/>
                  </a:lnTo>
                  <a:lnTo>
                    <a:pt x="916388" y="1052598"/>
                  </a:lnTo>
                  <a:lnTo>
                    <a:pt x="910040" y="1043388"/>
                  </a:lnTo>
                  <a:lnTo>
                    <a:pt x="903375" y="1034814"/>
                  </a:lnTo>
                  <a:lnTo>
                    <a:pt x="896392" y="1026239"/>
                  </a:lnTo>
                  <a:close/>
                  <a:moveTo>
                    <a:pt x="641199" y="722312"/>
                  </a:moveTo>
                  <a:lnTo>
                    <a:pt x="788474" y="722312"/>
                  </a:lnTo>
                  <a:lnTo>
                    <a:pt x="797044" y="722630"/>
                  </a:lnTo>
                  <a:lnTo>
                    <a:pt x="805297" y="723583"/>
                  </a:lnTo>
                  <a:lnTo>
                    <a:pt x="813867" y="725488"/>
                  </a:lnTo>
                  <a:lnTo>
                    <a:pt x="822119" y="727711"/>
                  </a:lnTo>
                  <a:lnTo>
                    <a:pt x="829419" y="729617"/>
                  </a:lnTo>
                  <a:lnTo>
                    <a:pt x="839259" y="732475"/>
                  </a:lnTo>
                  <a:lnTo>
                    <a:pt x="851638" y="736286"/>
                  </a:lnTo>
                  <a:lnTo>
                    <a:pt x="866238" y="741367"/>
                  </a:lnTo>
                  <a:lnTo>
                    <a:pt x="882108" y="747719"/>
                  </a:lnTo>
                  <a:lnTo>
                    <a:pt x="890678" y="751530"/>
                  </a:lnTo>
                  <a:lnTo>
                    <a:pt x="899883" y="755341"/>
                  </a:lnTo>
                  <a:lnTo>
                    <a:pt x="909088" y="760105"/>
                  </a:lnTo>
                  <a:lnTo>
                    <a:pt x="919245" y="765186"/>
                  </a:lnTo>
                  <a:lnTo>
                    <a:pt x="929084" y="770267"/>
                  </a:lnTo>
                  <a:lnTo>
                    <a:pt x="939559" y="775984"/>
                  </a:lnTo>
                  <a:lnTo>
                    <a:pt x="951620" y="783288"/>
                  </a:lnTo>
                  <a:lnTo>
                    <a:pt x="963999" y="791228"/>
                  </a:lnTo>
                  <a:lnTo>
                    <a:pt x="977012" y="799802"/>
                  </a:lnTo>
                  <a:lnTo>
                    <a:pt x="989708" y="809012"/>
                  </a:lnTo>
                  <a:lnTo>
                    <a:pt x="1002405" y="819175"/>
                  </a:lnTo>
                  <a:lnTo>
                    <a:pt x="1015418" y="829973"/>
                  </a:lnTo>
                  <a:lnTo>
                    <a:pt x="1028432" y="841406"/>
                  </a:lnTo>
                  <a:lnTo>
                    <a:pt x="1041445" y="853791"/>
                  </a:lnTo>
                  <a:lnTo>
                    <a:pt x="1054141" y="866812"/>
                  </a:lnTo>
                  <a:lnTo>
                    <a:pt x="1066838" y="881104"/>
                  </a:lnTo>
                  <a:lnTo>
                    <a:pt x="1072868" y="888408"/>
                  </a:lnTo>
                  <a:lnTo>
                    <a:pt x="1078899" y="895712"/>
                  </a:lnTo>
                  <a:lnTo>
                    <a:pt x="1085247" y="903652"/>
                  </a:lnTo>
                  <a:lnTo>
                    <a:pt x="1091278" y="911591"/>
                  </a:lnTo>
                  <a:lnTo>
                    <a:pt x="1096991" y="919531"/>
                  </a:lnTo>
                  <a:lnTo>
                    <a:pt x="1102704" y="928423"/>
                  </a:lnTo>
                  <a:lnTo>
                    <a:pt x="1108418" y="936998"/>
                  </a:lnTo>
                  <a:lnTo>
                    <a:pt x="1113813" y="945890"/>
                  </a:lnTo>
                  <a:lnTo>
                    <a:pt x="1119209" y="954783"/>
                  </a:lnTo>
                  <a:lnTo>
                    <a:pt x="1124605" y="963993"/>
                  </a:lnTo>
                  <a:lnTo>
                    <a:pt x="1129684" y="973520"/>
                  </a:lnTo>
                  <a:lnTo>
                    <a:pt x="1134445" y="983683"/>
                  </a:lnTo>
                  <a:lnTo>
                    <a:pt x="1141110" y="997021"/>
                  </a:lnTo>
                  <a:lnTo>
                    <a:pt x="1147141" y="1010677"/>
                  </a:lnTo>
                  <a:lnTo>
                    <a:pt x="1152854" y="1024651"/>
                  </a:lnTo>
                  <a:lnTo>
                    <a:pt x="1157933" y="1039577"/>
                  </a:lnTo>
                  <a:lnTo>
                    <a:pt x="1163011" y="1054504"/>
                  </a:lnTo>
                  <a:lnTo>
                    <a:pt x="1167772" y="1069748"/>
                  </a:lnTo>
                  <a:lnTo>
                    <a:pt x="1171898" y="1085309"/>
                  </a:lnTo>
                  <a:lnTo>
                    <a:pt x="1175707" y="1101506"/>
                  </a:lnTo>
                  <a:lnTo>
                    <a:pt x="1179199" y="1118020"/>
                  </a:lnTo>
                  <a:lnTo>
                    <a:pt x="1182055" y="1134534"/>
                  </a:lnTo>
                  <a:lnTo>
                    <a:pt x="1184595" y="1152001"/>
                  </a:lnTo>
                  <a:lnTo>
                    <a:pt x="1186816" y="1169469"/>
                  </a:lnTo>
                  <a:lnTo>
                    <a:pt x="1188403" y="1187253"/>
                  </a:lnTo>
                  <a:lnTo>
                    <a:pt x="1189673" y="1205673"/>
                  </a:lnTo>
                  <a:lnTo>
                    <a:pt x="1190308" y="1224093"/>
                  </a:lnTo>
                  <a:lnTo>
                    <a:pt x="1190625" y="1243148"/>
                  </a:lnTo>
                  <a:lnTo>
                    <a:pt x="1190308" y="1257756"/>
                  </a:lnTo>
                  <a:lnTo>
                    <a:pt x="1189990" y="1272365"/>
                  </a:lnTo>
                  <a:lnTo>
                    <a:pt x="1189356" y="1287292"/>
                  </a:lnTo>
                  <a:lnTo>
                    <a:pt x="1188403" y="1302218"/>
                  </a:lnTo>
                  <a:lnTo>
                    <a:pt x="1187134" y="1317780"/>
                  </a:lnTo>
                  <a:lnTo>
                    <a:pt x="1185547" y="1333341"/>
                  </a:lnTo>
                  <a:lnTo>
                    <a:pt x="1183642" y="1348903"/>
                  </a:lnTo>
                  <a:lnTo>
                    <a:pt x="1181420" y="1364782"/>
                  </a:lnTo>
                  <a:lnTo>
                    <a:pt x="1178881" y="1380979"/>
                  </a:lnTo>
                  <a:lnTo>
                    <a:pt x="1176025" y="1397493"/>
                  </a:lnTo>
                  <a:lnTo>
                    <a:pt x="1173168" y="1413690"/>
                  </a:lnTo>
                  <a:lnTo>
                    <a:pt x="1169677" y="1430839"/>
                  </a:lnTo>
                  <a:lnTo>
                    <a:pt x="1165868" y="1447671"/>
                  </a:lnTo>
                  <a:lnTo>
                    <a:pt x="1162059" y="1464820"/>
                  </a:lnTo>
                  <a:lnTo>
                    <a:pt x="1157615" y="1482605"/>
                  </a:lnTo>
                  <a:lnTo>
                    <a:pt x="1152854" y="1500390"/>
                  </a:lnTo>
                  <a:lnTo>
                    <a:pt x="1147776" y="1518174"/>
                  </a:lnTo>
                  <a:lnTo>
                    <a:pt x="1142380" y="1536594"/>
                  </a:lnTo>
                  <a:lnTo>
                    <a:pt x="1136349" y="1555014"/>
                  </a:lnTo>
                  <a:lnTo>
                    <a:pt x="1130318" y="1573434"/>
                  </a:lnTo>
                  <a:lnTo>
                    <a:pt x="1123970" y="1592489"/>
                  </a:lnTo>
                  <a:lnTo>
                    <a:pt x="1116987" y="1611543"/>
                  </a:lnTo>
                  <a:lnTo>
                    <a:pt x="1110005" y="1630916"/>
                  </a:lnTo>
                  <a:lnTo>
                    <a:pt x="1102387" y="1650924"/>
                  </a:lnTo>
                  <a:lnTo>
                    <a:pt x="1094452" y="1670614"/>
                  </a:lnTo>
                  <a:lnTo>
                    <a:pt x="1086199" y="1690622"/>
                  </a:lnTo>
                  <a:lnTo>
                    <a:pt x="1077312" y="1711582"/>
                  </a:lnTo>
                  <a:lnTo>
                    <a:pt x="1068425" y="1731907"/>
                  </a:lnTo>
                  <a:lnTo>
                    <a:pt x="1058903" y="1752868"/>
                  </a:lnTo>
                  <a:lnTo>
                    <a:pt x="1049063" y="1774463"/>
                  </a:lnTo>
                  <a:lnTo>
                    <a:pt x="1038906" y="1795741"/>
                  </a:lnTo>
                  <a:lnTo>
                    <a:pt x="1028114" y="1817655"/>
                  </a:lnTo>
                  <a:lnTo>
                    <a:pt x="1023988" y="1824959"/>
                  </a:lnTo>
                  <a:lnTo>
                    <a:pt x="1019862" y="1831628"/>
                  </a:lnTo>
                  <a:lnTo>
                    <a:pt x="1015101" y="1837980"/>
                  </a:lnTo>
                  <a:lnTo>
                    <a:pt x="1010022" y="1844014"/>
                  </a:lnTo>
                  <a:lnTo>
                    <a:pt x="1004626" y="1849413"/>
                  </a:lnTo>
                  <a:lnTo>
                    <a:pt x="998596" y="1854494"/>
                  </a:lnTo>
                  <a:lnTo>
                    <a:pt x="992565" y="1859258"/>
                  </a:lnTo>
                  <a:lnTo>
                    <a:pt x="986217" y="1863386"/>
                  </a:lnTo>
                  <a:lnTo>
                    <a:pt x="979551" y="1867515"/>
                  </a:lnTo>
                  <a:lnTo>
                    <a:pt x="972251" y="1870691"/>
                  </a:lnTo>
                  <a:lnTo>
                    <a:pt x="965268" y="1873549"/>
                  </a:lnTo>
                  <a:lnTo>
                    <a:pt x="957968" y="1875772"/>
                  </a:lnTo>
                  <a:lnTo>
                    <a:pt x="950668" y="1877678"/>
                  </a:lnTo>
                  <a:lnTo>
                    <a:pt x="943050" y="1878948"/>
                  </a:lnTo>
                  <a:lnTo>
                    <a:pt x="935432" y="1879583"/>
                  </a:lnTo>
                  <a:lnTo>
                    <a:pt x="927815" y="1879901"/>
                  </a:lnTo>
                  <a:lnTo>
                    <a:pt x="922419" y="1879901"/>
                  </a:lnTo>
                  <a:lnTo>
                    <a:pt x="916388" y="1879266"/>
                  </a:lnTo>
                  <a:lnTo>
                    <a:pt x="910992" y="1878630"/>
                  </a:lnTo>
                  <a:lnTo>
                    <a:pt x="905279" y="1877678"/>
                  </a:lnTo>
                  <a:lnTo>
                    <a:pt x="1123653" y="2955871"/>
                  </a:lnTo>
                  <a:lnTo>
                    <a:pt x="1125240" y="2964445"/>
                  </a:lnTo>
                  <a:lnTo>
                    <a:pt x="1126510" y="2973655"/>
                  </a:lnTo>
                  <a:lnTo>
                    <a:pt x="1127144" y="2982230"/>
                  </a:lnTo>
                  <a:lnTo>
                    <a:pt x="1127144" y="2990805"/>
                  </a:lnTo>
                  <a:lnTo>
                    <a:pt x="1127144" y="2999379"/>
                  </a:lnTo>
                  <a:lnTo>
                    <a:pt x="1126510" y="3007636"/>
                  </a:lnTo>
                  <a:lnTo>
                    <a:pt x="1125240" y="3016211"/>
                  </a:lnTo>
                  <a:lnTo>
                    <a:pt x="1123970" y="3024468"/>
                  </a:lnTo>
                  <a:lnTo>
                    <a:pt x="1122066" y="3032726"/>
                  </a:lnTo>
                  <a:lnTo>
                    <a:pt x="1119844" y="3040983"/>
                  </a:lnTo>
                  <a:lnTo>
                    <a:pt x="1116987" y="3048922"/>
                  </a:lnTo>
                  <a:lnTo>
                    <a:pt x="1114131" y="3056544"/>
                  </a:lnTo>
                  <a:lnTo>
                    <a:pt x="1110639" y="3064166"/>
                  </a:lnTo>
                  <a:lnTo>
                    <a:pt x="1107148" y="3071471"/>
                  </a:lnTo>
                  <a:lnTo>
                    <a:pt x="1103022" y="3078775"/>
                  </a:lnTo>
                  <a:lnTo>
                    <a:pt x="1098578" y="3086079"/>
                  </a:lnTo>
                  <a:lnTo>
                    <a:pt x="1093817" y="3092749"/>
                  </a:lnTo>
                  <a:lnTo>
                    <a:pt x="1088739" y="3099100"/>
                  </a:lnTo>
                  <a:lnTo>
                    <a:pt x="1083025" y="3105452"/>
                  </a:lnTo>
                  <a:lnTo>
                    <a:pt x="1077629" y="3111486"/>
                  </a:lnTo>
                  <a:lnTo>
                    <a:pt x="1071599" y="3117202"/>
                  </a:lnTo>
                  <a:lnTo>
                    <a:pt x="1065251" y="3122919"/>
                  </a:lnTo>
                  <a:lnTo>
                    <a:pt x="1058903" y="3128000"/>
                  </a:lnTo>
                  <a:lnTo>
                    <a:pt x="1051920" y="3133082"/>
                  </a:lnTo>
                  <a:lnTo>
                    <a:pt x="1044937" y="3137845"/>
                  </a:lnTo>
                  <a:lnTo>
                    <a:pt x="1037636" y="3141974"/>
                  </a:lnTo>
                  <a:lnTo>
                    <a:pt x="1030019" y="3146102"/>
                  </a:lnTo>
                  <a:lnTo>
                    <a:pt x="1022084" y="3149596"/>
                  </a:lnTo>
                  <a:lnTo>
                    <a:pt x="1014149" y="3152772"/>
                  </a:lnTo>
                  <a:lnTo>
                    <a:pt x="1005896" y="3155312"/>
                  </a:lnTo>
                  <a:lnTo>
                    <a:pt x="997326" y="3157853"/>
                  </a:lnTo>
                  <a:lnTo>
                    <a:pt x="988756" y="3159759"/>
                  </a:lnTo>
                  <a:lnTo>
                    <a:pt x="980186" y="3161346"/>
                  </a:lnTo>
                  <a:lnTo>
                    <a:pt x="970982" y="3162299"/>
                  </a:lnTo>
                  <a:lnTo>
                    <a:pt x="962412" y="3162934"/>
                  </a:lnTo>
                  <a:lnTo>
                    <a:pt x="953842" y="3163252"/>
                  </a:lnTo>
                  <a:lnTo>
                    <a:pt x="945272" y="3162934"/>
                  </a:lnTo>
                  <a:lnTo>
                    <a:pt x="937019" y="3162299"/>
                  </a:lnTo>
                  <a:lnTo>
                    <a:pt x="928449" y="3161346"/>
                  </a:lnTo>
                  <a:lnTo>
                    <a:pt x="920197" y="3159759"/>
                  </a:lnTo>
                  <a:lnTo>
                    <a:pt x="911627" y="3157853"/>
                  </a:lnTo>
                  <a:lnTo>
                    <a:pt x="903692" y="3155630"/>
                  </a:lnTo>
                  <a:lnTo>
                    <a:pt x="895757" y="3153089"/>
                  </a:lnTo>
                  <a:lnTo>
                    <a:pt x="888139" y="3150231"/>
                  </a:lnTo>
                  <a:lnTo>
                    <a:pt x="880521" y="3146738"/>
                  </a:lnTo>
                  <a:lnTo>
                    <a:pt x="873221" y="3142927"/>
                  </a:lnTo>
                  <a:lnTo>
                    <a:pt x="865921" y="3139116"/>
                  </a:lnTo>
                  <a:lnTo>
                    <a:pt x="858621" y="3134352"/>
                  </a:lnTo>
                  <a:lnTo>
                    <a:pt x="851955" y="3129588"/>
                  </a:lnTo>
                  <a:lnTo>
                    <a:pt x="845290" y="3124507"/>
                  </a:lnTo>
                  <a:lnTo>
                    <a:pt x="839259" y="3119108"/>
                  </a:lnTo>
                  <a:lnTo>
                    <a:pt x="833228" y="3113391"/>
                  </a:lnTo>
                  <a:lnTo>
                    <a:pt x="827198" y="3107675"/>
                  </a:lnTo>
                  <a:lnTo>
                    <a:pt x="821802" y="3101323"/>
                  </a:lnTo>
                  <a:lnTo>
                    <a:pt x="816723" y="3094654"/>
                  </a:lnTo>
                  <a:lnTo>
                    <a:pt x="811645" y="3087985"/>
                  </a:lnTo>
                  <a:lnTo>
                    <a:pt x="806884" y="3080680"/>
                  </a:lnTo>
                  <a:lnTo>
                    <a:pt x="802757" y="3073376"/>
                  </a:lnTo>
                  <a:lnTo>
                    <a:pt x="798631" y="3065754"/>
                  </a:lnTo>
                  <a:lnTo>
                    <a:pt x="795140" y="3058132"/>
                  </a:lnTo>
                  <a:lnTo>
                    <a:pt x="791966" y="3050193"/>
                  </a:lnTo>
                  <a:lnTo>
                    <a:pt x="789109" y="3041935"/>
                  </a:lnTo>
                  <a:lnTo>
                    <a:pt x="786887" y="3033361"/>
                  </a:lnTo>
                  <a:lnTo>
                    <a:pt x="784983" y="3024468"/>
                  </a:lnTo>
                  <a:lnTo>
                    <a:pt x="556134" y="1895462"/>
                  </a:lnTo>
                  <a:lnTo>
                    <a:pt x="485988" y="1895462"/>
                  </a:lnTo>
                  <a:lnTo>
                    <a:pt x="485988" y="2990805"/>
                  </a:lnTo>
                  <a:lnTo>
                    <a:pt x="485671" y="2999697"/>
                  </a:lnTo>
                  <a:lnTo>
                    <a:pt x="485036" y="3008589"/>
                  </a:lnTo>
                  <a:lnTo>
                    <a:pt x="483766" y="3017164"/>
                  </a:lnTo>
                  <a:lnTo>
                    <a:pt x="482497" y="3026056"/>
                  </a:lnTo>
                  <a:lnTo>
                    <a:pt x="480592" y="3034313"/>
                  </a:lnTo>
                  <a:lnTo>
                    <a:pt x="478053" y="3042253"/>
                  </a:lnTo>
                  <a:lnTo>
                    <a:pt x="475196" y="3050510"/>
                  </a:lnTo>
                  <a:lnTo>
                    <a:pt x="472022" y="3058132"/>
                  </a:lnTo>
                  <a:lnTo>
                    <a:pt x="468531" y="3065754"/>
                  </a:lnTo>
                  <a:lnTo>
                    <a:pt x="464722" y="3073376"/>
                  </a:lnTo>
                  <a:lnTo>
                    <a:pt x="460596" y="3080363"/>
                  </a:lnTo>
                  <a:lnTo>
                    <a:pt x="456152" y="3087667"/>
                  </a:lnTo>
                  <a:lnTo>
                    <a:pt x="451391" y="3094337"/>
                  </a:lnTo>
                  <a:lnTo>
                    <a:pt x="446313" y="3101006"/>
                  </a:lnTo>
                  <a:lnTo>
                    <a:pt x="440917" y="3107357"/>
                  </a:lnTo>
                  <a:lnTo>
                    <a:pt x="435203" y="3113074"/>
                  </a:lnTo>
                  <a:lnTo>
                    <a:pt x="429173" y="3118790"/>
                  </a:lnTo>
                  <a:lnTo>
                    <a:pt x="423142" y="3124189"/>
                  </a:lnTo>
                  <a:lnTo>
                    <a:pt x="416159" y="3129271"/>
                  </a:lnTo>
                  <a:lnTo>
                    <a:pt x="409494" y="3134034"/>
                  </a:lnTo>
                  <a:lnTo>
                    <a:pt x="402511" y="3139116"/>
                  </a:lnTo>
                  <a:lnTo>
                    <a:pt x="395210" y="3143244"/>
                  </a:lnTo>
                  <a:lnTo>
                    <a:pt x="387910" y="3147055"/>
                  </a:lnTo>
                  <a:lnTo>
                    <a:pt x="380292" y="3150231"/>
                  </a:lnTo>
                  <a:lnTo>
                    <a:pt x="372357" y="3153407"/>
                  </a:lnTo>
                  <a:lnTo>
                    <a:pt x="364105" y="3156265"/>
                  </a:lnTo>
                  <a:lnTo>
                    <a:pt x="355852" y="3158488"/>
                  </a:lnTo>
                  <a:lnTo>
                    <a:pt x="347600" y="3160394"/>
                  </a:lnTo>
                  <a:lnTo>
                    <a:pt x="339030" y="3161982"/>
                  </a:lnTo>
                  <a:lnTo>
                    <a:pt x="330460" y="3162934"/>
                  </a:lnTo>
                  <a:lnTo>
                    <a:pt x="321890" y="3163570"/>
                  </a:lnTo>
                  <a:lnTo>
                    <a:pt x="313003" y="3163887"/>
                  </a:lnTo>
                  <a:lnTo>
                    <a:pt x="303798" y="3163570"/>
                  </a:lnTo>
                  <a:lnTo>
                    <a:pt x="295228" y="3162934"/>
                  </a:lnTo>
                  <a:lnTo>
                    <a:pt x="286341" y="3161982"/>
                  </a:lnTo>
                  <a:lnTo>
                    <a:pt x="278088" y="3160394"/>
                  </a:lnTo>
                  <a:lnTo>
                    <a:pt x="269836" y="3158488"/>
                  </a:lnTo>
                  <a:lnTo>
                    <a:pt x="261583" y="3156265"/>
                  </a:lnTo>
                  <a:lnTo>
                    <a:pt x="253331" y="3153407"/>
                  </a:lnTo>
                  <a:lnTo>
                    <a:pt x="245396" y="3150231"/>
                  </a:lnTo>
                  <a:lnTo>
                    <a:pt x="237778" y="3147055"/>
                  </a:lnTo>
                  <a:lnTo>
                    <a:pt x="230478" y="3143244"/>
                  </a:lnTo>
                  <a:lnTo>
                    <a:pt x="223177" y="3139116"/>
                  </a:lnTo>
                  <a:lnTo>
                    <a:pt x="216195" y="3134034"/>
                  </a:lnTo>
                  <a:lnTo>
                    <a:pt x="209529" y="3129271"/>
                  </a:lnTo>
                  <a:lnTo>
                    <a:pt x="202864" y="3124189"/>
                  </a:lnTo>
                  <a:lnTo>
                    <a:pt x="196515" y="3118790"/>
                  </a:lnTo>
                  <a:lnTo>
                    <a:pt x="190485" y="3113074"/>
                  </a:lnTo>
                  <a:lnTo>
                    <a:pt x="184772" y="3107357"/>
                  </a:lnTo>
                  <a:lnTo>
                    <a:pt x="179376" y="3101006"/>
                  </a:lnTo>
                  <a:lnTo>
                    <a:pt x="174297" y="3094337"/>
                  </a:lnTo>
                  <a:lnTo>
                    <a:pt x="169536" y="3087667"/>
                  </a:lnTo>
                  <a:lnTo>
                    <a:pt x="165092" y="3080363"/>
                  </a:lnTo>
                  <a:lnTo>
                    <a:pt x="160966" y="3073376"/>
                  </a:lnTo>
                  <a:lnTo>
                    <a:pt x="157157" y="3065754"/>
                  </a:lnTo>
                  <a:lnTo>
                    <a:pt x="153666" y="3058132"/>
                  </a:lnTo>
                  <a:lnTo>
                    <a:pt x="150492" y="3050510"/>
                  </a:lnTo>
                  <a:lnTo>
                    <a:pt x="147953" y="3042253"/>
                  </a:lnTo>
                  <a:lnTo>
                    <a:pt x="145096" y="3034313"/>
                  </a:lnTo>
                  <a:lnTo>
                    <a:pt x="143192" y="3026056"/>
                  </a:lnTo>
                  <a:lnTo>
                    <a:pt x="141922" y="3017164"/>
                  </a:lnTo>
                  <a:lnTo>
                    <a:pt x="140652" y="3008589"/>
                  </a:lnTo>
                  <a:lnTo>
                    <a:pt x="140018" y="2999697"/>
                  </a:lnTo>
                  <a:lnTo>
                    <a:pt x="139700" y="2990805"/>
                  </a:lnTo>
                  <a:lnTo>
                    <a:pt x="139700" y="1787484"/>
                  </a:lnTo>
                  <a:lnTo>
                    <a:pt x="139700" y="1522303"/>
                  </a:lnTo>
                  <a:lnTo>
                    <a:pt x="139700" y="1265378"/>
                  </a:lnTo>
                  <a:lnTo>
                    <a:pt x="147953" y="1265378"/>
                  </a:lnTo>
                  <a:lnTo>
                    <a:pt x="155570" y="1265061"/>
                  </a:lnTo>
                  <a:lnTo>
                    <a:pt x="163188" y="1264426"/>
                  </a:lnTo>
                  <a:lnTo>
                    <a:pt x="170806" y="1263791"/>
                  </a:lnTo>
                  <a:lnTo>
                    <a:pt x="185724" y="1262203"/>
                  </a:lnTo>
                  <a:lnTo>
                    <a:pt x="200007" y="1259662"/>
                  </a:lnTo>
                  <a:lnTo>
                    <a:pt x="214607" y="1256486"/>
                  </a:lnTo>
                  <a:lnTo>
                    <a:pt x="228573" y="1252358"/>
                  </a:lnTo>
                  <a:lnTo>
                    <a:pt x="241904" y="1247911"/>
                  </a:lnTo>
                  <a:lnTo>
                    <a:pt x="254918" y="1242830"/>
                  </a:lnTo>
                  <a:lnTo>
                    <a:pt x="268249" y="1237431"/>
                  </a:lnTo>
                  <a:lnTo>
                    <a:pt x="280628" y="1231715"/>
                  </a:lnTo>
                  <a:lnTo>
                    <a:pt x="292689" y="1225363"/>
                  </a:lnTo>
                  <a:lnTo>
                    <a:pt x="304433" y="1218376"/>
                  </a:lnTo>
                  <a:lnTo>
                    <a:pt x="316177" y="1211389"/>
                  </a:lnTo>
                  <a:lnTo>
                    <a:pt x="327286" y="1204085"/>
                  </a:lnTo>
                  <a:lnTo>
                    <a:pt x="338078" y="1195828"/>
                  </a:lnTo>
                  <a:lnTo>
                    <a:pt x="348552" y="1187888"/>
                  </a:lnTo>
                  <a:lnTo>
                    <a:pt x="358709" y="1179631"/>
                  </a:lnTo>
                  <a:lnTo>
                    <a:pt x="368548" y="1171056"/>
                  </a:lnTo>
                  <a:lnTo>
                    <a:pt x="378071" y="1162482"/>
                  </a:lnTo>
                  <a:lnTo>
                    <a:pt x="387275" y="1153589"/>
                  </a:lnTo>
                  <a:lnTo>
                    <a:pt x="395845" y="1144380"/>
                  </a:lnTo>
                  <a:lnTo>
                    <a:pt x="404415" y="1135487"/>
                  </a:lnTo>
                  <a:lnTo>
                    <a:pt x="412350" y="1126595"/>
                  </a:lnTo>
                  <a:lnTo>
                    <a:pt x="419968" y="1117385"/>
                  </a:lnTo>
                  <a:lnTo>
                    <a:pt x="427903" y="1108493"/>
                  </a:lnTo>
                  <a:lnTo>
                    <a:pt x="434886" y="1099600"/>
                  </a:lnTo>
                  <a:lnTo>
                    <a:pt x="447900" y="1082133"/>
                  </a:lnTo>
                  <a:lnTo>
                    <a:pt x="459643" y="1065301"/>
                  </a:lnTo>
                  <a:lnTo>
                    <a:pt x="470118" y="1049740"/>
                  </a:lnTo>
                  <a:lnTo>
                    <a:pt x="480592" y="1033543"/>
                  </a:lnTo>
                  <a:lnTo>
                    <a:pt x="491066" y="1017029"/>
                  </a:lnTo>
                  <a:lnTo>
                    <a:pt x="501223" y="999879"/>
                  </a:lnTo>
                  <a:lnTo>
                    <a:pt x="511698" y="982095"/>
                  </a:lnTo>
                  <a:lnTo>
                    <a:pt x="521855" y="963357"/>
                  </a:lnTo>
                  <a:lnTo>
                    <a:pt x="532329" y="944620"/>
                  </a:lnTo>
                  <a:lnTo>
                    <a:pt x="543121" y="925248"/>
                  </a:lnTo>
                  <a:lnTo>
                    <a:pt x="553595" y="904922"/>
                  </a:lnTo>
                  <a:lnTo>
                    <a:pt x="564387" y="884279"/>
                  </a:lnTo>
                  <a:lnTo>
                    <a:pt x="575179" y="863001"/>
                  </a:lnTo>
                  <a:lnTo>
                    <a:pt x="585653" y="841088"/>
                  </a:lnTo>
                  <a:lnTo>
                    <a:pt x="597079" y="818857"/>
                  </a:lnTo>
                  <a:lnTo>
                    <a:pt x="618980" y="771855"/>
                  </a:lnTo>
                  <a:lnTo>
                    <a:pt x="641199" y="722312"/>
                  </a:lnTo>
                  <a:close/>
                  <a:moveTo>
                    <a:pt x="527838" y="527050"/>
                  </a:moveTo>
                  <a:lnTo>
                    <a:pt x="533244" y="527368"/>
                  </a:lnTo>
                  <a:lnTo>
                    <a:pt x="538967" y="528003"/>
                  </a:lnTo>
                  <a:lnTo>
                    <a:pt x="544373" y="528638"/>
                  </a:lnTo>
                  <a:lnTo>
                    <a:pt x="549778" y="529590"/>
                  </a:lnTo>
                  <a:lnTo>
                    <a:pt x="555184" y="530860"/>
                  </a:lnTo>
                  <a:lnTo>
                    <a:pt x="560589" y="532448"/>
                  </a:lnTo>
                  <a:lnTo>
                    <a:pt x="565995" y="534353"/>
                  </a:lnTo>
                  <a:lnTo>
                    <a:pt x="571400" y="536575"/>
                  </a:lnTo>
                  <a:lnTo>
                    <a:pt x="577124" y="539433"/>
                  </a:lnTo>
                  <a:lnTo>
                    <a:pt x="582530" y="542608"/>
                  </a:lnTo>
                  <a:lnTo>
                    <a:pt x="587935" y="545783"/>
                  </a:lnTo>
                  <a:lnTo>
                    <a:pt x="593341" y="549275"/>
                  </a:lnTo>
                  <a:lnTo>
                    <a:pt x="598110" y="553085"/>
                  </a:lnTo>
                  <a:lnTo>
                    <a:pt x="602880" y="557213"/>
                  </a:lnTo>
                  <a:lnTo>
                    <a:pt x="607014" y="561658"/>
                  </a:lnTo>
                  <a:lnTo>
                    <a:pt x="611147" y="566103"/>
                  </a:lnTo>
                  <a:lnTo>
                    <a:pt x="614963" y="570548"/>
                  </a:lnTo>
                  <a:lnTo>
                    <a:pt x="618461" y="575628"/>
                  </a:lnTo>
                  <a:lnTo>
                    <a:pt x="621640" y="580390"/>
                  </a:lnTo>
                  <a:lnTo>
                    <a:pt x="624820" y="585788"/>
                  </a:lnTo>
                  <a:lnTo>
                    <a:pt x="627364" y="590868"/>
                  </a:lnTo>
                  <a:lnTo>
                    <a:pt x="629908" y="596583"/>
                  </a:lnTo>
                  <a:lnTo>
                    <a:pt x="632134" y="602298"/>
                  </a:lnTo>
                  <a:lnTo>
                    <a:pt x="633724" y="608013"/>
                  </a:lnTo>
                  <a:lnTo>
                    <a:pt x="634995" y="612458"/>
                  </a:lnTo>
                  <a:lnTo>
                    <a:pt x="636267" y="617220"/>
                  </a:lnTo>
                  <a:lnTo>
                    <a:pt x="636903" y="621665"/>
                  </a:lnTo>
                  <a:lnTo>
                    <a:pt x="637539" y="626428"/>
                  </a:lnTo>
                  <a:lnTo>
                    <a:pt x="638175" y="631190"/>
                  </a:lnTo>
                  <a:lnTo>
                    <a:pt x="638175" y="635953"/>
                  </a:lnTo>
                  <a:lnTo>
                    <a:pt x="638175" y="640715"/>
                  </a:lnTo>
                  <a:lnTo>
                    <a:pt x="638175" y="645478"/>
                  </a:lnTo>
                  <a:lnTo>
                    <a:pt x="637857" y="650558"/>
                  </a:lnTo>
                  <a:lnTo>
                    <a:pt x="637221" y="655638"/>
                  </a:lnTo>
                  <a:lnTo>
                    <a:pt x="636267" y="660400"/>
                  </a:lnTo>
                  <a:lnTo>
                    <a:pt x="635313" y="665163"/>
                  </a:lnTo>
                  <a:lnTo>
                    <a:pt x="634041" y="669925"/>
                  </a:lnTo>
                  <a:lnTo>
                    <a:pt x="632770" y="674688"/>
                  </a:lnTo>
                  <a:lnTo>
                    <a:pt x="630862" y="679450"/>
                  </a:lnTo>
                  <a:lnTo>
                    <a:pt x="628954" y="683895"/>
                  </a:lnTo>
                  <a:lnTo>
                    <a:pt x="611465" y="723583"/>
                  </a:lnTo>
                  <a:lnTo>
                    <a:pt x="589207" y="772478"/>
                  </a:lnTo>
                  <a:lnTo>
                    <a:pt x="577760" y="795973"/>
                  </a:lnTo>
                  <a:lnTo>
                    <a:pt x="567267" y="818515"/>
                  </a:lnTo>
                  <a:lnTo>
                    <a:pt x="556456" y="840423"/>
                  </a:lnTo>
                  <a:lnTo>
                    <a:pt x="545963" y="861378"/>
                  </a:lnTo>
                  <a:lnTo>
                    <a:pt x="535469" y="882015"/>
                  </a:lnTo>
                  <a:lnTo>
                    <a:pt x="524976" y="901700"/>
                  </a:lnTo>
                  <a:lnTo>
                    <a:pt x="514801" y="920433"/>
                  </a:lnTo>
                  <a:lnTo>
                    <a:pt x="504944" y="939166"/>
                  </a:lnTo>
                  <a:lnTo>
                    <a:pt x="495087" y="956628"/>
                  </a:lnTo>
                  <a:lnTo>
                    <a:pt x="485229" y="973773"/>
                  </a:lnTo>
                  <a:lnTo>
                    <a:pt x="475372" y="990283"/>
                  </a:lnTo>
                  <a:lnTo>
                    <a:pt x="465833" y="1005841"/>
                  </a:lnTo>
                  <a:lnTo>
                    <a:pt x="456612" y="1021081"/>
                  </a:lnTo>
                  <a:lnTo>
                    <a:pt x="447390" y="1036003"/>
                  </a:lnTo>
                  <a:lnTo>
                    <a:pt x="437215" y="1051243"/>
                  </a:lnTo>
                  <a:lnTo>
                    <a:pt x="427358" y="1065848"/>
                  </a:lnTo>
                  <a:lnTo>
                    <a:pt x="417183" y="1079501"/>
                  </a:lnTo>
                  <a:lnTo>
                    <a:pt x="407644" y="1093153"/>
                  </a:lnTo>
                  <a:lnTo>
                    <a:pt x="398104" y="1105853"/>
                  </a:lnTo>
                  <a:lnTo>
                    <a:pt x="388565" y="1118236"/>
                  </a:lnTo>
                  <a:lnTo>
                    <a:pt x="379026" y="1129666"/>
                  </a:lnTo>
                  <a:lnTo>
                    <a:pt x="369487" y="1140778"/>
                  </a:lnTo>
                  <a:lnTo>
                    <a:pt x="359947" y="1151256"/>
                  </a:lnTo>
                  <a:lnTo>
                    <a:pt x="350408" y="1161416"/>
                  </a:lnTo>
                  <a:lnTo>
                    <a:pt x="341187" y="1170623"/>
                  </a:lnTo>
                  <a:lnTo>
                    <a:pt x="331648" y="1179513"/>
                  </a:lnTo>
                  <a:lnTo>
                    <a:pt x="322108" y="1188086"/>
                  </a:lnTo>
                  <a:lnTo>
                    <a:pt x="312887" y="1196023"/>
                  </a:lnTo>
                  <a:lnTo>
                    <a:pt x="302712" y="1203961"/>
                  </a:lnTo>
                  <a:lnTo>
                    <a:pt x="293173" y="1210946"/>
                  </a:lnTo>
                  <a:lnTo>
                    <a:pt x="286495" y="1215391"/>
                  </a:lnTo>
                  <a:lnTo>
                    <a:pt x="279818" y="1219836"/>
                  </a:lnTo>
                  <a:lnTo>
                    <a:pt x="273140" y="1223963"/>
                  </a:lnTo>
                  <a:lnTo>
                    <a:pt x="266145" y="1227773"/>
                  </a:lnTo>
                  <a:lnTo>
                    <a:pt x="259149" y="1231266"/>
                  </a:lnTo>
                  <a:lnTo>
                    <a:pt x="251518" y="1234758"/>
                  </a:lnTo>
                  <a:lnTo>
                    <a:pt x="244205" y="1237933"/>
                  </a:lnTo>
                  <a:lnTo>
                    <a:pt x="236573" y="1240791"/>
                  </a:lnTo>
                  <a:lnTo>
                    <a:pt x="229260" y="1243331"/>
                  </a:lnTo>
                  <a:lnTo>
                    <a:pt x="221310" y="1245871"/>
                  </a:lnTo>
                  <a:lnTo>
                    <a:pt x="213679" y="1247776"/>
                  </a:lnTo>
                  <a:lnTo>
                    <a:pt x="205730" y="1249363"/>
                  </a:lnTo>
                  <a:lnTo>
                    <a:pt x="197144" y="1250951"/>
                  </a:lnTo>
                  <a:lnTo>
                    <a:pt x="188877" y="1251903"/>
                  </a:lnTo>
                  <a:lnTo>
                    <a:pt x="180610" y="1252538"/>
                  </a:lnTo>
                  <a:lnTo>
                    <a:pt x="172024" y="1252538"/>
                  </a:lnTo>
                  <a:lnTo>
                    <a:pt x="171388" y="1252538"/>
                  </a:lnTo>
                  <a:lnTo>
                    <a:pt x="163439" y="1252538"/>
                  </a:lnTo>
                  <a:lnTo>
                    <a:pt x="155490" y="1251586"/>
                  </a:lnTo>
                  <a:lnTo>
                    <a:pt x="147858" y="1250633"/>
                  </a:lnTo>
                  <a:lnTo>
                    <a:pt x="139591" y="1249363"/>
                  </a:lnTo>
                  <a:lnTo>
                    <a:pt x="132278" y="1247776"/>
                  </a:lnTo>
                  <a:lnTo>
                    <a:pt x="124964" y="1245871"/>
                  </a:lnTo>
                  <a:lnTo>
                    <a:pt x="117969" y="1243648"/>
                  </a:lnTo>
                  <a:lnTo>
                    <a:pt x="110973" y="1241108"/>
                  </a:lnTo>
                  <a:lnTo>
                    <a:pt x="106840" y="1239203"/>
                  </a:lnTo>
                  <a:lnTo>
                    <a:pt x="102706" y="1236981"/>
                  </a:lnTo>
                  <a:lnTo>
                    <a:pt x="97300" y="1234758"/>
                  </a:lnTo>
                  <a:lnTo>
                    <a:pt x="92213" y="1232218"/>
                  </a:lnTo>
                  <a:lnTo>
                    <a:pt x="91895" y="1231901"/>
                  </a:lnTo>
                  <a:lnTo>
                    <a:pt x="85217" y="1228091"/>
                  </a:lnTo>
                  <a:lnTo>
                    <a:pt x="79176" y="1223646"/>
                  </a:lnTo>
                  <a:lnTo>
                    <a:pt x="72180" y="1218566"/>
                  </a:lnTo>
                  <a:lnTo>
                    <a:pt x="65821" y="1213168"/>
                  </a:lnTo>
                  <a:lnTo>
                    <a:pt x="59779" y="1207771"/>
                  </a:lnTo>
                  <a:lnTo>
                    <a:pt x="54374" y="1202373"/>
                  </a:lnTo>
                  <a:lnTo>
                    <a:pt x="48968" y="1196341"/>
                  </a:lnTo>
                  <a:lnTo>
                    <a:pt x="44517" y="1190308"/>
                  </a:lnTo>
                  <a:lnTo>
                    <a:pt x="40065" y="1184593"/>
                  </a:lnTo>
                  <a:lnTo>
                    <a:pt x="35613" y="1178561"/>
                  </a:lnTo>
                  <a:lnTo>
                    <a:pt x="32116" y="1172846"/>
                  </a:lnTo>
                  <a:lnTo>
                    <a:pt x="28618" y="1166813"/>
                  </a:lnTo>
                  <a:lnTo>
                    <a:pt x="25756" y="1160781"/>
                  </a:lnTo>
                  <a:lnTo>
                    <a:pt x="22894" y="1155066"/>
                  </a:lnTo>
                  <a:lnTo>
                    <a:pt x="18125" y="1143318"/>
                  </a:lnTo>
                  <a:lnTo>
                    <a:pt x="13991" y="1132206"/>
                  </a:lnTo>
                  <a:lnTo>
                    <a:pt x="10175" y="1119823"/>
                  </a:lnTo>
                  <a:lnTo>
                    <a:pt x="7314" y="1107758"/>
                  </a:lnTo>
                  <a:lnTo>
                    <a:pt x="5088" y="1095693"/>
                  </a:lnTo>
                  <a:lnTo>
                    <a:pt x="3180" y="1083311"/>
                  </a:lnTo>
                  <a:lnTo>
                    <a:pt x="1590" y="1071563"/>
                  </a:lnTo>
                  <a:lnTo>
                    <a:pt x="954" y="1059498"/>
                  </a:lnTo>
                  <a:lnTo>
                    <a:pt x="318" y="1047751"/>
                  </a:lnTo>
                  <a:lnTo>
                    <a:pt x="0" y="1035686"/>
                  </a:lnTo>
                  <a:lnTo>
                    <a:pt x="318" y="1018541"/>
                  </a:lnTo>
                  <a:lnTo>
                    <a:pt x="1590" y="1001396"/>
                  </a:lnTo>
                  <a:lnTo>
                    <a:pt x="3180" y="984251"/>
                  </a:lnTo>
                  <a:lnTo>
                    <a:pt x="5406" y="967106"/>
                  </a:lnTo>
                  <a:lnTo>
                    <a:pt x="8585" y="949961"/>
                  </a:lnTo>
                  <a:lnTo>
                    <a:pt x="12083" y="933133"/>
                  </a:lnTo>
                  <a:lnTo>
                    <a:pt x="16535" y="915988"/>
                  </a:lnTo>
                  <a:lnTo>
                    <a:pt x="21622" y="899160"/>
                  </a:lnTo>
                  <a:lnTo>
                    <a:pt x="27346" y="882650"/>
                  </a:lnTo>
                  <a:lnTo>
                    <a:pt x="30526" y="874078"/>
                  </a:lnTo>
                  <a:lnTo>
                    <a:pt x="34023" y="865823"/>
                  </a:lnTo>
                  <a:lnTo>
                    <a:pt x="37839" y="857568"/>
                  </a:lnTo>
                  <a:lnTo>
                    <a:pt x="41655" y="849313"/>
                  </a:lnTo>
                  <a:lnTo>
                    <a:pt x="45788" y="841058"/>
                  </a:lnTo>
                  <a:lnTo>
                    <a:pt x="50240" y="833120"/>
                  </a:lnTo>
                  <a:lnTo>
                    <a:pt x="55010" y="825183"/>
                  </a:lnTo>
                  <a:lnTo>
                    <a:pt x="60097" y="817245"/>
                  </a:lnTo>
                  <a:lnTo>
                    <a:pt x="65503" y="808990"/>
                  </a:lnTo>
                  <a:lnTo>
                    <a:pt x="71226" y="801053"/>
                  </a:lnTo>
                  <a:lnTo>
                    <a:pt x="77268" y="793433"/>
                  </a:lnTo>
                  <a:lnTo>
                    <a:pt x="83945" y="785813"/>
                  </a:lnTo>
                  <a:lnTo>
                    <a:pt x="91259" y="778510"/>
                  </a:lnTo>
                  <a:lnTo>
                    <a:pt x="99208" y="771208"/>
                  </a:lnTo>
                  <a:lnTo>
                    <a:pt x="104296" y="766445"/>
                  </a:lnTo>
                  <a:lnTo>
                    <a:pt x="110019" y="761683"/>
                  </a:lnTo>
                  <a:lnTo>
                    <a:pt x="116061" y="756920"/>
                  </a:lnTo>
                  <a:lnTo>
                    <a:pt x="122420" y="752475"/>
                  </a:lnTo>
                  <a:lnTo>
                    <a:pt x="129098" y="748348"/>
                  </a:lnTo>
                  <a:lnTo>
                    <a:pt x="136093" y="744538"/>
                  </a:lnTo>
                  <a:lnTo>
                    <a:pt x="143407" y="740728"/>
                  </a:lnTo>
                  <a:lnTo>
                    <a:pt x="151038" y="737235"/>
                  </a:lnTo>
                  <a:lnTo>
                    <a:pt x="158987" y="734060"/>
                  </a:lnTo>
                  <a:lnTo>
                    <a:pt x="166937" y="731520"/>
                  </a:lnTo>
                  <a:lnTo>
                    <a:pt x="175204" y="728980"/>
                  </a:lnTo>
                  <a:lnTo>
                    <a:pt x="183471" y="727075"/>
                  </a:lnTo>
                  <a:lnTo>
                    <a:pt x="192375" y="725170"/>
                  </a:lnTo>
                  <a:lnTo>
                    <a:pt x="200960" y="724218"/>
                  </a:lnTo>
                  <a:lnTo>
                    <a:pt x="210181" y="723265"/>
                  </a:lnTo>
                  <a:lnTo>
                    <a:pt x="219403" y="723265"/>
                  </a:lnTo>
                  <a:lnTo>
                    <a:pt x="227352" y="723583"/>
                  </a:lnTo>
                  <a:lnTo>
                    <a:pt x="234983" y="724535"/>
                  </a:lnTo>
                  <a:lnTo>
                    <a:pt x="241343" y="723900"/>
                  </a:lnTo>
                  <a:lnTo>
                    <a:pt x="248020" y="723583"/>
                  </a:lnTo>
                  <a:lnTo>
                    <a:pt x="335145" y="723583"/>
                  </a:lnTo>
                  <a:lnTo>
                    <a:pt x="311933" y="772478"/>
                  </a:lnTo>
                  <a:lnTo>
                    <a:pt x="290947" y="816293"/>
                  </a:lnTo>
                  <a:lnTo>
                    <a:pt x="270279" y="857250"/>
                  </a:lnTo>
                  <a:lnTo>
                    <a:pt x="260103" y="876935"/>
                  </a:lnTo>
                  <a:lnTo>
                    <a:pt x="250246" y="895350"/>
                  </a:lnTo>
                  <a:lnTo>
                    <a:pt x="240389" y="913131"/>
                  </a:lnTo>
                  <a:lnTo>
                    <a:pt x="231168" y="929958"/>
                  </a:lnTo>
                  <a:lnTo>
                    <a:pt x="221946" y="945833"/>
                  </a:lnTo>
                  <a:lnTo>
                    <a:pt x="213043" y="960438"/>
                  </a:lnTo>
                  <a:lnTo>
                    <a:pt x="204458" y="974091"/>
                  </a:lnTo>
                  <a:lnTo>
                    <a:pt x="195555" y="986791"/>
                  </a:lnTo>
                  <a:lnTo>
                    <a:pt x="187605" y="998221"/>
                  </a:lnTo>
                  <a:lnTo>
                    <a:pt x="179974" y="1008063"/>
                  </a:lnTo>
                  <a:lnTo>
                    <a:pt x="172660" y="1016953"/>
                  </a:lnTo>
                  <a:lnTo>
                    <a:pt x="165665" y="1024256"/>
                  </a:lnTo>
                  <a:lnTo>
                    <a:pt x="168527" y="1024573"/>
                  </a:lnTo>
                  <a:lnTo>
                    <a:pt x="172978" y="1021081"/>
                  </a:lnTo>
                  <a:lnTo>
                    <a:pt x="177748" y="1016953"/>
                  </a:lnTo>
                  <a:lnTo>
                    <a:pt x="183153" y="1011873"/>
                  </a:lnTo>
                  <a:lnTo>
                    <a:pt x="188877" y="1005841"/>
                  </a:lnTo>
                  <a:lnTo>
                    <a:pt x="195555" y="999173"/>
                  </a:lnTo>
                  <a:lnTo>
                    <a:pt x="202868" y="991236"/>
                  </a:lnTo>
                  <a:lnTo>
                    <a:pt x="210181" y="982346"/>
                  </a:lnTo>
                  <a:lnTo>
                    <a:pt x="218131" y="972186"/>
                  </a:lnTo>
                  <a:lnTo>
                    <a:pt x="229260" y="957581"/>
                  </a:lnTo>
                  <a:lnTo>
                    <a:pt x="241025" y="941071"/>
                  </a:lnTo>
                  <a:lnTo>
                    <a:pt x="253426" y="922338"/>
                  </a:lnTo>
                  <a:lnTo>
                    <a:pt x="266781" y="902018"/>
                  </a:lnTo>
                  <a:lnTo>
                    <a:pt x="280772" y="879475"/>
                  </a:lnTo>
                  <a:lnTo>
                    <a:pt x="294763" y="854710"/>
                  </a:lnTo>
                  <a:lnTo>
                    <a:pt x="309707" y="828358"/>
                  </a:lnTo>
                  <a:lnTo>
                    <a:pt x="325606" y="799465"/>
                  </a:lnTo>
                  <a:lnTo>
                    <a:pt x="344367" y="763270"/>
                  </a:lnTo>
                  <a:lnTo>
                    <a:pt x="364081" y="723583"/>
                  </a:lnTo>
                  <a:lnTo>
                    <a:pt x="376800" y="697548"/>
                  </a:lnTo>
                  <a:lnTo>
                    <a:pt x="389519" y="670560"/>
                  </a:lnTo>
                  <a:lnTo>
                    <a:pt x="402238" y="641985"/>
                  </a:lnTo>
                  <a:lnTo>
                    <a:pt x="415593" y="612458"/>
                  </a:lnTo>
                  <a:lnTo>
                    <a:pt x="423860" y="594360"/>
                  </a:lnTo>
                  <a:lnTo>
                    <a:pt x="426404" y="588963"/>
                  </a:lnTo>
                  <a:lnTo>
                    <a:pt x="428948" y="583883"/>
                  </a:lnTo>
                  <a:lnTo>
                    <a:pt x="431810" y="579120"/>
                  </a:lnTo>
                  <a:lnTo>
                    <a:pt x="434989" y="574675"/>
                  </a:lnTo>
                  <a:lnTo>
                    <a:pt x="438169" y="570230"/>
                  </a:lnTo>
                  <a:lnTo>
                    <a:pt x="441667" y="565785"/>
                  </a:lnTo>
                  <a:lnTo>
                    <a:pt x="445483" y="561975"/>
                  </a:lnTo>
                  <a:lnTo>
                    <a:pt x="449298" y="558165"/>
                  </a:lnTo>
                  <a:lnTo>
                    <a:pt x="453432" y="554355"/>
                  </a:lnTo>
                  <a:lnTo>
                    <a:pt x="457566" y="550863"/>
                  </a:lnTo>
                  <a:lnTo>
                    <a:pt x="461699" y="547688"/>
                  </a:lnTo>
                  <a:lnTo>
                    <a:pt x="466151" y="544830"/>
                  </a:lnTo>
                  <a:lnTo>
                    <a:pt x="470921" y="541973"/>
                  </a:lnTo>
                  <a:lnTo>
                    <a:pt x="475690" y="539433"/>
                  </a:lnTo>
                  <a:lnTo>
                    <a:pt x="480778" y="536893"/>
                  </a:lnTo>
                  <a:lnTo>
                    <a:pt x="485547" y="534988"/>
                  </a:lnTo>
                  <a:lnTo>
                    <a:pt x="490635" y="533083"/>
                  </a:lnTo>
                  <a:lnTo>
                    <a:pt x="495723" y="531495"/>
                  </a:lnTo>
                  <a:lnTo>
                    <a:pt x="501128" y="530225"/>
                  </a:lnTo>
                  <a:lnTo>
                    <a:pt x="506216" y="528955"/>
                  </a:lnTo>
                  <a:lnTo>
                    <a:pt x="511621" y="528320"/>
                  </a:lnTo>
                  <a:lnTo>
                    <a:pt x="517027" y="527685"/>
                  </a:lnTo>
                  <a:lnTo>
                    <a:pt x="522114" y="527368"/>
                  </a:lnTo>
                  <a:lnTo>
                    <a:pt x="527838" y="527050"/>
                  </a:lnTo>
                  <a:close/>
                  <a:moveTo>
                    <a:pt x="510850" y="0"/>
                  </a:moveTo>
                  <a:lnTo>
                    <a:pt x="518478" y="0"/>
                  </a:lnTo>
                  <a:lnTo>
                    <a:pt x="526424" y="0"/>
                  </a:lnTo>
                  <a:lnTo>
                    <a:pt x="534369" y="317"/>
                  </a:lnTo>
                  <a:lnTo>
                    <a:pt x="542315" y="952"/>
                  </a:lnTo>
                  <a:lnTo>
                    <a:pt x="550260" y="1587"/>
                  </a:lnTo>
                  <a:lnTo>
                    <a:pt x="557888" y="2539"/>
                  </a:lnTo>
                  <a:lnTo>
                    <a:pt x="565833" y="3491"/>
                  </a:lnTo>
                  <a:lnTo>
                    <a:pt x="573779" y="5077"/>
                  </a:lnTo>
                  <a:lnTo>
                    <a:pt x="581724" y="6347"/>
                  </a:lnTo>
                  <a:lnTo>
                    <a:pt x="589988" y="8251"/>
                  </a:lnTo>
                  <a:lnTo>
                    <a:pt x="597615" y="10155"/>
                  </a:lnTo>
                  <a:lnTo>
                    <a:pt x="605561" y="12376"/>
                  </a:lnTo>
                  <a:lnTo>
                    <a:pt x="613189" y="14597"/>
                  </a:lnTo>
                  <a:lnTo>
                    <a:pt x="620816" y="17136"/>
                  </a:lnTo>
                  <a:lnTo>
                    <a:pt x="628126" y="19675"/>
                  </a:lnTo>
                  <a:lnTo>
                    <a:pt x="635436" y="22531"/>
                  </a:lnTo>
                  <a:lnTo>
                    <a:pt x="642746" y="25386"/>
                  </a:lnTo>
                  <a:lnTo>
                    <a:pt x="650374" y="28560"/>
                  </a:lnTo>
                  <a:lnTo>
                    <a:pt x="657366" y="32050"/>
                  </a:lnTo>
                  <a:lnTo>
                    <a:pt x="664358" y="35541"/>
                  </a:lnTo>
                  <a:lnTo>
                    <a:pt x="671032" y="39032"/>
                  </a:lnTo>
                  <a:lnTo>
                    <a:pt x="677706" y="43157"/>
                  </a:lnTo>
                  <a:lnTo>
                    <a:pt x="690737" y="51408"/>
                  </a:lnTo>
                  <a:lnTo>
                    <a:pt x="703767" y="59976"/>
                  </a:lnTo>
                  <a:lnTo>
                    <a:pt x="715845" y="69178"/>
                  </a:lnTo>
                  <a:lnTo>
                    <a:pt x="727286" y="79016"/>
                  </a:lnTo>
                  <a:lnTo>
                    <a:pt x="738410" y="89488"/>
                  </a:lnTo>
                  <a:lnTo>
                    <a:pt x="748898" y="100594"/>
                  </a:lnTo>
                  <a:lnTo>
                    <a:pt x="759386" y="111701"/>
                  </a:lnTo>
                  <a:lnTo>
                    <a:pt x="768603" y="123442"/>
                  </a:lnTo>
                  <a:lnTo>
                    <a:pt x="777502" y="135501"/>
                  </a:lnTo>
                  <a:lnTo>
                    <a:pt x="785765" y="148194"/>
                  </a:lnTo>
                  <a:lnTo>
                    <a:pt x="793393" y="161522"/>
                  </a:lnTo>
                  <a:lnTo>
                    <a:pt x="800385" y="174850"/>
                  </a:lnTo>
                  <a:lnTo>
                    <a:pt x="806741" y="188496"/>
                  </a:lnTo>
                  <a:lnTo>
                    <a:pt x="812780" y="202141"/>
                  </a:lnTo>
                  <a:lnTo>
                    <a:pt x="817865" y="216738"/>
                  </a:lnTo>
                  <a:lnTo>
                    <a:pt x="822315" y="231335"/>
                  </a:lnTo>
                  <a:lnTo>
                    <a:pt x="825811" y="245933"/>
                  </a:lnTo>
                  <a:lnTo>
                    <a:pt x="828989" y="261165"/>
                  </a:lnTo>
                  <a:lnTo>
                    <a:pt x="831213" y="276397"/>
                  </a:lnTo>
                  <a:lnTo>
                    <a:pt x="832485" y="291629"/>
                  </a:lnTo>
                  <a:lnTo>
                    <a:pt x="833120" y="299245"/>
                  </a:lnTo>
                  <a:lnTo>
                    <a:pt x="833438" y="306861"/>
                  </a:lnTo>
                  <a:lnTo>
                    <a:pt x="833438" y="314794"/>
                  </a:lnTo>
                  <a:lnTo>
                    <a:pt x="833438" y="322727"/>
                  </a:lnTo>
                  <a:lnTo>
                    <a:pt x="833120" y="330661"/>
                  </a:lnTo>
                  <a:lnTo>
                    <a:pt x="832485" y="338277"/>
                  </a:lnTo>
                  <a:lnTo>
                    <a:pt x="831849" y="346210"/>
                  </a:lnTo>
                  <a:lnTo>
                    <a:pt x="830896" y="354143"/>
                  </a:lnTo>
                  <a:lnTo>
                    <a:pt x="829624" y="362077"/>
                  </a:lnTo>
                  <a:lnTo>
                    <a:pt x="828353" y="369693"/>
                  </a:lnTo>
                  <a:lnTo>
                    <a:pt x="826764" y="377943"/>
                  </a:lnTo>
                  <a:lnTo>
                    <a:pt x="825175" y="385877"/>
                  </a:lnTo>
                  <a:lnTo>
                    <a:pt x="822950" y="394762"/>
                  </a:lnTo>
                  <a:lnTo>
                    <a:pt x="820725" y="403330"/>
                  </a:lnTo>
                  <a:lnTo>
                    <a:pt x="817865" y="411898"/>
                  </a:lnTo>
                  <a:lnTo>
                    <a:pt x="815005" y="420466"/>
                  </a:lnTo>
                  <a:lnTo>
                    <a:pt x="811826" y="429034"/>
                  </a:lnTo>
                  <a:lnTo>
                    <a:pt x="808330" y="436967"/>
                  </a:lnTo>
                  <a:lnTo>
                    <a:pt x="804834" y="445218"/>
                  </a:lnTo>
                  <a:lnTo>
                    <a:pt x="801021" y="453151"/>
                  </a:lnTo>
                  <a:lnTo>
                    <a:pt x="797207" y="460767"/>
                  </a:lnTo>
                  <a:lnTo>
                    <a:pt x="793075" y="468383"/>
                  </a:lnTo>
                  <a:lnTo>
                    <a:pt x="788626" y="475999"/>
                  </a:lnTo>
                  <a:lnTo>
                    <a:pt x="784176" y="483615"/>
                  </a:lnTo>
                  <a:lnTo>
                    <a:pt x="779409" y="490596"/>
                  </a:lnTo>
                  <a:lnTo>
                    <a:pt x="774641" y="497578"/>
                  </a:lnTo>
                  <a:lnTo>
                    <a:pt x="769556" y="504559"/>
                  </a:lnTo>
                  <a:lnTo>
                    <a:pt x="764153" y="511223"/>
                  </a:lnTo>
                  <a:lnTo>
                    <a:pt x="758750" y="517887"/>
                  </a:lnTo>
                  <a:lnTo>
                    <a:pt x="753030" y="524234"/>
                  </a:lnTo>
                  <a:lnTo>
                    <a:pt x="747309" y="530581"/>
                  </a:lnTo>
                  <a:lnTo>
                    <a:pt x="741270" y="536610"/>
                  </a:lnTo>
                  <a:lnTo>
                    <a:pt x="735232" y="542639"/>
                  </a:lnTo>
                  <a:lnTo>
                    <a:pt x="728875" y="548351"/>
                  </a:lnTo>
                  <a:lnTo>
                    <a:pt x="722519" y="554063"/>
                  </a:lnTo>
                  <a:lnTo>
                    <a:pt x="716162" y="559458"/>
                  </a:lnTo>
                  <a:lnTo>
                    <a:pt x="709488" y="564535"/>
                  </a:lnTo>
                  <a:lnTo>
                    <a:pt x="702814" y="569613"/>
                  </a:lnTo>
                  <a:lnTo>
                    <a:pt x="695504" y="574373"/>
                  </a:lnTo>
                  <a:lnTo>
                    <a:pt x="688512" y="579133"/>
                  </a:lnTo>
                  <a:lnTo>
                    <a:pt x="681202" y="583575"/>
                  </a:lnTo>
                  <a:lnTo>
                    <a:pt x="673892" y="587701"/>
                  </a:lnTo>
                  <a:lnTo>
                    <a:pt x="666582" y="591826"/>
                  </a:lnTo>
                  <a:lnTo>
                    <a:pt x="659273" y="595951"/>
                  </a:lnTo>
                  <a:lnTo>
                    <a:pt x="658001" y="591509"/>
                  </a:lnTo>
                  <a:lnTo>
                    <a:pt x="656412" y="587383"/>
                  </a:lnTo>
                  <a:lnTo>
                    <a:pt x="653870" y="581037"/>
                  </a:lnTo>
                  <a:lnTo>
                    <a:pt x="650691" y="575007"/>
                  </a:lnTo>
                  <a:lnTo>
                    <a:pt x="647513" y="568978"/>
                  </a:lnTo>
                  <a:lnTo>
                    <a:pt x="644017" y="562949"/>
                  </a:lnTo>
                  <a:lnTo>
                    <a:pt x="639885" y="557554"/>
                  </a:lnTo>
                  <a:lnTo>
                    <a:pt x="635754" y="551842"/>
                  </a:lnTo>
                  <a:lnTo>
                    <a:pt x="631304" y="546765"/>
                  </a:lnTo>
                  <a:lnTo>
                    <a:pt x="626855" y="541687"/>
                  </a:lnTo>
                  <a:lnTo>
                    <a:pt x="622088" y="536610"/>
                  </a:lnTo>
                  <a:lnTo>
                    <a:pt x="617002" y="532167"/>
                  </a:lnTo>
                  <a:lnTo>
                    <a:pt x="611599" y="528042"/>
                  </a:lnTo>
                  <a:lnTo>
                    <a:pt x="606197" y="523916"/>
                  </a:lnTo>
                  <a:lnTo>
                    <a:pt x="600476" y="520108"/>
                  </a:lnTo>
                  <a:lnTo>
                    <a:pt x="594755" y="516618"/>
                  </a:lnTo>
                  <a:lnTo>
                    <a:pt x="588081" y="513444"/>
                  </a:lnTo>
                  <a:lnTo>
                    <a:pt x="582042" y="510588"/>
                  </a:lnTo>
                  <a:lnTo>
                    <a:pt x="575368" y="507732"/>
                  </a:lnTo>
                  <a:lnTo>
                    <a:pt x="568376" y="505511"/>
                  </a:lnTo>
                  <a:lnTo>
                    <a:pt x="561702" y="503290"/>
                  </a:lnTo>
                  <a:lnTo>
                    <a:pt x="554710" y="501703"/>
                  </a:lnTo>
                  <a:lnTo>
                    <a:pt x="547718" y="500434"/>
                  </a:lnTo>
                  <a:lnTo>
                    <a:pt x="540408" y="499482"/>
                  </a:lnTo>
                  <a:lnTo>
                    <a:pt x="533416" y="498847"/>
                  </a:lnTo>
                  <a:lnTo>
                    <a:pt x="525788" y="498847"/>
                  </a:lnTo>
                  <a:lnTo>
                    <a:pt x="520703" y="498847"/>
                  </a:lnTo>
                  <a:lnTo>
                    <a:pt x="515618" y="499164"/>
                  </a:lnTo>
                  <a:lnTo>
                    <a:pt x="505447" y="500434"/>
                  </a:lnTo>
                  <a:lnTo>
                    <a:pt x="495277" y="502020"/>
                  </a:lnTo>
                  <a:lnTo>
                    <a:pt x="485743" y="504559"/>
                  </a:lnTo>
                  <a:lnTo>
                    <a:pt x="475890" y="508050"/>
                  </a:lnTo>
                  <a:lnTo>
                    <a:pt x="466673" y="511858"/>
                  </a:lnTo>
                  <a:lnTo>
                    <a:pt x="457774" y="516300"/>
                  </a:lnTo>
                  <a:lnTo>
                    <a:pt x="449193" y="521378"/>
                  </a:lnTo>
                  <a:lnTo>
                    <a:pt x="441248" y="527090"/>
                  </a:lnTo>
                  <a:lnTo>
                    <a:pt x="433620" y="533437"/>
                  </a:lnTo>
                  <a:lnTo>
                    <a:pt x="426310" y="540735"/>
                  </a:lnTo>
                  <a:lnTo>
                    <a:pt x="419000" y="548034"/>
                  </a:lnTo>
                  <a:lnTo>
                    <a:pt x="412962" y="555967"/>
                  </a:lnTo>
                  <a:lnTo>
                    <a:pt x="407241" y="564218"/>
                  </a:lnTo>
                  <a:lnTo>
                    <a:pt x="402156" y="573103"/>
                  </a:lnTo>
                  <a:lnTo>
                    <a:pt x="399931" y="577863"/>
                  </a:lnTo>
                  <a:lnTo>
                    <a:pt x="397706" y="582306"/>
                  </a:lnTo>
                  <a:lnTo>
                    <a:pt x="389443" y="601663"/>
                  </a:lnTo>
                  <a:lnTo>
                    <a:pt x="377048" y="595634"/>
                  </a:lnTo>
                  <a:lnTo>
                    <a:pt x="364653" y="588970"/>
                  </a:lnTo>
                  <a:lnTo>
                    <a:pt x="352894" y="582306"/>
                  </a:lnTo>
                  <a:lnTo>
                    <a:pt x="341452" y="574690"/>
                  </a:lnTo>
                  <a:lnTo>
                    <a:pt x="330646" y="567074"/>
                  </a:lnTo>
                  <a:lnTo>
                    <a:pt x="319840" y="558823"/>
                  </a:lnTo>
                  <a:lnTo>
                    <a:pt x="309352" y="550255"/>
                  </a:lnTo>
                  <a:lnTo>
                    <a:pt x="299500" y="541053"/>
                  </a:lnTo>
                  <a:lnTo>
                    <a:pt x="290283" y="531533"/>
                  </a:lnTo>
                  <a:lnTo>
                    <a:pt x="281384" y="521695"/>
                  </a:lnTo>
                  <a:lnTo>
                    <a:pt x="272803" y="511540"/>
                  </a:lnTo>
                  <a:lnTo>
                    <a:pt x="264857" y="501068"/>
                  </a:lnTo>
                  <a:lnTo>
                    <a:pt x="257230" y="490279"/>
                  </a:lnTo>
                  <a:lnTo>
                    <a:pt x="249602" y="478855"/>
                  </a:lnTo>
                  <a:lnTo>
                    <a:pt x="242928" y="467431"/>
                  </a:lnTo>
                  <a:lnTo>
                    <a:pt x="236571" y="455690"/>
                  </a:lnTo>
                  <a:lnTo>
                    <a:pt x="231168" y="443631"/>
                  </a:lnTo>
                  <a:lnTo>
                    <a:pt x="225765" y="431572"/>
                  </a:lnTo>
                  <a:lnTo>
                    <a:pt x="220998" y="418879"/>
                  </a:lnTo>
                  <a:lnTo>
                    <a:pt x="216866" y="406186"/>
                  </a:lnTo>
                  <a:lnTo>
                    <a:pt x="213370" y="393175"/>
                  </a:lnTo>
                  <a:lnTo>
                    <a:pt x="210192" y="380165"/>
                  </a:lnTo>
                  <a:lnTo>
                    <a:pt x="207650" y="366837"/>
                  </a:lnTo>
                  <a:lnTo>
                    <a:pt x="205743" y="353509"/>
                  </a:lnTo>
                  <a:lnTo>
                    <a:pt x="204471" y="340181"/>
                  </a:lnTo>
                  <a:lnTo>
                    <a:pt x="203518" y="326535"/>
                  </a:lnTo>
                  <a:lnTo>
                    <a:pt x="203200" y="312573"/>
                  </a:lnTo>
                  <a:lnTo>
                    <a:pt x="203836" y="298927"/>
                  </a:lnTo>
                  <a:lnTo>
                    <a:pt x="204789" y="284965"/>
                  </a:lnTo>
                  <a:lnTo>
                    <a:pt x="206378" y="271319"/>
                  </a:lnTo>
                  <a:lnTo>
                    <a:pt x="208603" y="257039"/>
                  </a:lnTo>
                  <a:lnTo>
                    <a:pt x="211463" y="243077"/>
                  </a:lnTo>
                  <a:lnTo>
                    <a:pt x="213370" y="235143"/>
                  </a:lnTo>
                  <a:lnTo>
                    <a:pt x="215595" y="227527"/>
                  </a:lnTo>
                  <a:lnTo>
                    <a:pt x="217820" y="219912"/>
                  </a:lnTo>
                  <a:lnTo>
                    <a:pt x="220362" y="212296"/>
                  </a:lnTo>
                  <a:lnTo>
                    <a:pt x="223223" y="204680"/>
                  </a:lnTo>
                  <a:lnTo>
                    <a:pt x="225765" y="197381"/>
                  </a:lnTo>
                  <a:lnTo>
                    <a:pt x="228944" y="190082"/>
                  </a:lnTo>
                  <a:lnTo>
                    <a:pt x="232122" y="182784"/>
                  </a:lnTo>
                  <a:lnTo>
                    <a:pt x="235300" y="175802"/>
                  </a:lnTo>
                  <a:lnTo>
                    <a:pt x="238796" y="168821"/>
                  </a:lnTo>
                  <a:lnTo>
                    <a:pt x="242610" y="162157"/>
                  </a:lnTo>
                  <a:lnTo>
                    <a:pt x="246424" y="155493"/>
                  </a:lnTo>
                  <a:lnTo>
                    <a:pt x="254369" y="142165"/>
                  </a:lnTo>
                  <a:lnTo>
                    <a:pt x="263586" y="129472"/>
                  </a:lnTo>
                  <a:lnTo>
                    <a:pt x="272803" y="117413"/>
                  </a:lnTo>
                  <a:lnTo>
                    <a:pt x="282655" y="105989"/>
                  </a:lnTo>
                  <a:lnTo>
                    <a:pt x="292826" y="94882"/>
                  </a:lnTo>
                  <a:lnTo>
                    <a:pt x="303631" y="84093"/>
                  </a:lnTo>
                  <a:lnTo>
                    <a:pt x="315391" y="73938"/>
                  </a:lnTo>
                  <a:lnTo>
                    <a:pt x="327150" y="64736"/>
                  </a:lnTo>
                  <a:lnTo>
                    <a:pt x="339227" y="55850"/>
                  </a:lnTo>
                  <a:lnTo>
                    <a:pt x="351940" y="47600"/>
                  </a:lnTo>
                  <a:lnTo>
                    <a:pt x="364653" y="39984"/>
                  </a:lnTo>
                  <a:lnTo>
                    <a:pt x="378319" y="32685"/>
                  </a:lnTo>
                  <a:lnTo>
                    <a:pt x="391985" y="26338"/>
                  </a:lnTo>
                  <a:lnTo>
                    <a:pt x="405970" y="20627"/>
                  </a:lnTo>
                  <a:lnTo>
                    <a:pt x="420272" y="15549"/>
                  </a:lnTo>
                  <a:lnTo>
                    <a:pt x="434891" y="11107"/>
                  </a:lnTo>
                  <a:lnTo>
                    <a:pt x="449829" y="7616"/>
                  </a:lnTo>
                  <a:lnTo>
                    <a:pt x="464766" y="4443"/>
                  </a:lnTo>
                  <a:lnTo>
                    <a:pt x="480022" y="2221"/>
                  </a:lnTo>
                  <a:lnTo>
                    <a:pt x="495277" y="952"/>
                  </a:lnTo>
                  <a:lnTo>
                    <a:pt x="502905" y="317"/>
                  </a:lnTo>
                  <a:lnTo>
                    <a:pt x="51085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5" name="文本框 14"/>
          <p:cNvSpPr txBox="1"/>
          <p:nvPr/>
        </p:nvSpPr>
        <p:spPr>
          <a:xfrm>
            <a:off x="189570" y="1033908"/>
            <a:ext cx="10585176" cy="646331"/>
          </a:xfrm>
          <a:prstGeom prst="rect">
            <a:avLst/>
          </a:prstGeom>
          <a:noFill/>
        </p:spPr>
        <p:txBody>
          <a:bodyPr wrap="square" rtlCol="0">
            <a:spAutoFit/>
          </a:bodyPr>
          <a:lstStyle/>
          <a:p>
            <a:r>
              <a:rPr lang="en-US" altLang="zh-CN" dirty="0">
                <a:solidFill>
                  <a:schemeClr val="bg1"/>
                </a:solidFill>
              </a:rPr>
              <a:t>You can easily drag the preview window in preview interface directly, it makes it much easier if you want to interchange the channels </a:t>
            </a:r>
            <a:endParaRPr lang="zh-CN" altLang="en-US" dirty="0">
              <a:solidFill>
                <a:schemeClr val="bg1"/>
              </a:solidFill>
            </a:endParaRPr>
          </a:p>
        </p:txBody>
      </p:sp>
      <p:sp>
        <p:nvSpPr>
          <p:cNvPr id="17" name="KSO_Shape"/>
          <p:cNvSpPr>
            <a:spLocks/>
          </p:cNvSpPr>
          <p:nvPr/>
        </p:nvSpPr>
        <p:spPr bwMode="auto">
          <a:xfrm>
            <a:off x="6309683" y="3825662"/>
            <a:ext cx="1211559" cy="1130788"/>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上箭头 18"/>
          <p:cNvSpPr/>
          <p:nvPr/>
        </p:nvSpPr>
        <p:spPr bwMode="auto">
          <a:xfrm rot="19780941">
            <a:off x="4994802" y="3286209"/>
            <a:ext cx="212199" cy="202973"/>
          </a:xfrm>
          <a:prstGeom prst="upArrow">
            <a:avLst/>
          </a:prstGeom>
          <a:solidFill>
            <a:schemeClr val="bg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0" name="KSO_Shape"/>
          <p:cNvSpPr>
            <a:spLocks/>
          </p:cNvSpPr>
          <p:nvPr/>
        </p:nvSpPr>
        <p:spPr bwMode="auto">
          <a:xfrm>
            <a:off x="6850521" y="2708920"/>
            <a:ext cx="1073544" cy="885674"/>
          </a:xfrm>
          <a:custGeom>
            <a:avLst/>
            <a:gdLst>
              <a:gd name="T0" fmla="*/ 1486653 w 3948"/>
              <a:gd name="T1" fmla="*/ 798575 h 3260"/>
              <a:gd name="T2" fmla="*/ 1493891 w 3948"/>
              <a:gd name="T3" fmla="*/ 467082 h 3260"/>
              <a:gd name="T4" fmla="*/ 1591843 w 3948"/>
              <a:gd name="T5" fmla="*/ 335836 h 3260"/>
              <a:gd name="T6" fmla="*/ 1660843 w 3948"/>
              <a:gd name="T7" fmla="*/ 410627 h 3260"/>
              <a:gd name="T8" fmla="*/ 1778579 w 3948"/>
              <a:gd name="T9" fmla="*/ 453089 h 3260"/>
              <a:gd name="T10" fmla="*/ 1842755 w 3948"/>
              <a:gd name="T11" fmla="*/ 517747 h 3260"/>
              <a:gd name="T12" fmla="*/ 1903552 w 3948"/>
              <a:gd name="T13" fmla="*/ 443921 h 3260"/>
              <a:gd name="T14" fmla="*/ 1784852 w 3948"/>
              <a:gd name="T15" fmla="*/ 230163 h 3260"/>
              <a:gd name="T16" fmla="*/ 1738530 w 3948"/>
              <a:gd name="T17" fmla="*/ 143792 h 3260"/>
              <a:gd name="T18" fmla="*/ 1736600 w 3948"/>
              <a:gd name="T19" fmla="*/ 0 h 3260"/>
              <a:gd name="T20" fmla="*/ 1672907 w 3948"/>
              <a:gd name="T21" fmla="*/ 30399 h 3260"/>
              <a:gd name="T22" fmla="*/ 1568682 w 3948"/>
              <a:gd name="T23" fmla="*/ 112428 h 3260"/>
              <a:gd name="T24" fmla="*/ 1341413 w 3948"/>
              <a:gd name="T25" fmla="*/ 234506 h 3260"/>
              <a:gd name="T26" fmla="*/ 1111733 w 3948"/>
              <a:gd name="T27" fmla="*/ 445368 h 3260"/>
              <a:gd name="T28" fmla="*/ 853583 w 3948"/>
              <a:gd name="T29" fmla="*/ 453571 h 3260"/>
              <a:gd name="T30" fmla="*/ 562139 w 3948"/>
              <a:gd name="T31" fmla="*/ 410144 h 3260"/>
              <a:gd name="T32" fmla="*/ 345486 w 3948"/>
              <a:gd name="T33" fmla="*/ 520159 h 3260"/>
              <a:gd name="T34" fmla="*/ 211345 w 3948"/>
              <a:gd name="T35" fmla="*/ 484453 h 3260"/>
              <a:gd name="T36" fmla="*/ 77204 w 3948"/>
              <a:gd name="T37" fmla="*/ 557796 h 3260"/>
              <a:gd name="T38" fmla="*/ 483 w 3948"/>
              <a:gd name="T39" fmla="*/ 771071 h 3260"/>
              <a:gd name="T40" fmla="*/ 89267 w 3948"/>
              <a:gd name="T41" fmla="*/ 1114627 h 3260"/>
              <a:gd name="T42" fmla="*/ 240779 w 3948"/>
              <a:gd name="T43" fmla="*/ 854065 h 3260"/>
              <a:gd name="T44" fmla="*/ 209897 w 3948"/>
              <a:gd name="T45" fmla="*/ 613286 h 3260"/>
              <a:gd name="T46" fmla="*/ 290479 w 3948"/>
              <a:gd name="T47" fmla="*/ 547663 h 3260"/>
              <a:gd name="T48" fmla="*/ 319430 w 3948"/>
              <a:gd name="T49" fmla="*/ 638860 h 3260"/>
              <a:gd name="T50" fmla="*/ 403389 w 3948"/>
              <a:gd name="T51" fmla="*/ 922583 h 3260"/>
              <a:gd name="T52" fmla="*/ 368647 w 3948"/>
              <a:gd name="T53" fmla="*/ 1070718 h 3260"/>
              <a:gd name="T54" fmla="*/ 295304 w 3948"/>
              <a:gd name="T55" fmla="*/ 1138271 h 3260"/>
              <a:gd name="T56" fmla="*/ 307367 w 3948"/>
              <a:gd name="T57" fmla="*/ 1437435 h 3260"/>
              <a:gd name="T58" fmla="*/ 309780 w 3948"/>
              <a:gd name="T59" fmla="*/ 1504988 h 3260"/>
              <a:gd name="T60" fmla="*/ 325703 w 3948"/>
              <a:gd name="T61" fmla="*/ 1551310 h 3260"/>
              <a:gd name="T62" fmla="*/ 418830 w 3948"/>
              <a:gd name="T63" fmla="*/ 1554688 h 3260"/>
              <a:gd name="T64" fmla="*/ 368647 w 3948"/>
              <a:gd name="T65" fmla="*/ 1433092 h 3260"/>
              <a:gd name="T66" fmla="*/ 385536 w 3948"/>
              <a:gd name="T67" fmla="*/ 1221747 h 3260"/>
              <a:gd name="T68" fmla="*/ 597363 w 3948"/>
              <a:gd name="T69" fmla="*/ 966493 h 3260"/>
              <a:gd name="T70" fmla="*/ 553936 w 3948"/>
              <a:gd name="T71" fmla="*/ 1167222 h 3260"/>
              <a:gd name="T72" fmla="*/ 628245 w 3948"/>
              <a:gd name="T73" fmla="*/ 1306189 h 3260"/>
              <a:gd name="T74" fmla="*/ 671672 w 3948"/>
              <a:gd name="T75" fmla="*/ 1448533 h 3260"/>
              <a:gd name="T76" fmla="*/ 709791 w 3948"/>
              <a:gd name="T77" fmla="*/ 1454323 h 3260"/>
              <a:gd name="T78" fmla="*/ 797610 w 3948"/>
              <a:gd name="T79" fmla="*/ 1472659 h 3260"/>
              <a:gd name="T80" fmla="*/ 648028 w 3948"/>
              <a:gd name="T81" fmla="*/ 1245874 h 3260"/>
              <a:gd name="T82" fmla="*/ 668294 w 3948"/>
              <a:gd name="T83" fmla="*/ 1124760 h 3260"/>
              <a:gd name="T84" fmla="*/ 790855 w 3948"/>
              <a:gd name="T85" fmla="*/ 924031 h 3260"/>
              <a:gd name="T86" fmla="*/ 1027774 w 3948"/>
              <a:gd name="T87" fmla="*/ 957325 h 3260"/>
              <a:gd name="T88" fmla="*/ 1137306 w 3948"/>
              <a:gd name="T89" fmla="*/ 957808 h 3260"/>
              <a:gd name="T90" fmla="*/ 1151299 w 3948"/>
              <a:gd name="T91" fmla="*/ 1089054 h 3260"/>
              <a:gd name="T92" fmla="*/ 1143579 w 3948"/>
              <a:gd name="T93" fmla="*/ 1289301 h 3260"/>
              <a:gd name="T94" fmla="*/ 1104977 w 3948"/>
              <a:gd name="T95" fmla="*/ 1403659 h 3260"/>
              <a:gd name="T96" fmla="*/ 1147439 w 3948"/>
              <a:gd name="T97" fmla="*/ 1446121 h 3260"/>
              <a:gd name="T98" fmla="*/ 1125726 w 3948"/>
              <a:gd name="T99" fmla="*/ 1531045 h 3260"/>
              <a:gd name="T100" fmla="*/ 1227055 w 3948"/>
              <a:gd name="T101" fmla="*/ 1482310 h 3260"/>
              <a:gd name="T102" fmla="*/ 1178321 w 3948"/>
              <a:gd name="T103" fmla="*/ 1398351 h 3260"/>
              <a:gd name="T104" fmla="*/ 1223678 w 3948"/>
              <a:gd name="T105" fmla="*/ 1113180 h 3260"/>
              <a:gd name="T106" fmla="*/ 1277720 w 3948"/>
              <a:gd name="T107" fmla="*/ 1022466 h 3260"/>
              <a:gd name="T108" fmla="*/ 1486653 w 3948"/>
              <a:gd name="T109" fmla="*/ 996409 h 3260"/>
              <a:gd name="T110" fmla="*/ 1561926 w 3948"/>
              <a:gd name="T111" fmla="*/ 1050452 h 3260"/>
              <a:gd name="T112" fmla="*/ 1519464 w 3948"/>
              <a:gd name="T113" fmla="*/ 1141649 h 3260"/>
              <a:gd name="T114" fmla="*/ 1483275 w 3948"/>
              <a:gd name="T115" fmla="*/ 1176390 h 3260"/>
              <a:gd name="T116" fmla="*/ 1446121 w 3948"/>
              <a:gd name="T117" fmla="*/ 1285923 h 3260"/>
              <a:gd name="T118" fmla="*/ 1537318 w 3948"/>
              <a:gd name="T119" fmla="*/ 1207272 h 3260"/>
              <a:gd name="T120" fmla="*/ 1601976 w 3948"/>
              <a:gd name="T121" fmla="*/ 1130551 h 3260"/>
              <a:gd name="T122" fmla="*/ 1643955 w 3948"/>
              <a:gd name="T123" fmla="*/ 972766 h 3260"/>
              <a:gd name="T124" fmla="*/ 1531527 w 3948"/>
              <a:gd name="T125" fmla="*/ 925479 h 32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948" h="3260">
                <a:moveTo>
                  <a:pt x="3056" y="1898"/>
                </a:moveTo>
                <a:lnTo>
                  <a:pt x="3056" y="1898"/>
                </a:lnTo>
                <a:lnTo>
                  <a:pt x="3064" y="1889"/>
                </a:lnTo>
                <a:lnTo>
                  <a:pt x="3068" y="1879"/>
                </a:lnTo>
                <a:lnTo>
                  <a:pt x="3074" y="1869"/>
                </a:lnTo>
                <a:lnTo>
                  <a:pt x="3077" y="1856"/>
                </a:lnTo>
                <a:lnTo>
                  <a:pt x="3081" y="1842"/>
                </a:lnTo>
                <a:lnTo>
                  <a:pt x="3082" y="1828"/>
                </a:lnTo>
                <a:lnTo>
                  <a:pt x="3085" y="1797"/>
                </a:lnTo>
                <a:lnTo>
                  <a:pt x="3087" y="1764"/>
                </a:lnTo>
                <a:lnTo>
                  <a:pt x="3087" y="1728"/>
                </a:lnTo>
                <a:lnTo>
                  <a:pt x="3084" y="1691"/>
                </a:lnTo>
                <a:lnTo>
                  <a:pt x="3081" y="1655"/>
                </a:lnTo>
                <a:lnTo>
                  <a:pt x="3072" y="1544"/>
                </a:lnTo>
                <a:lnTo>
                  <a:pt x="3064" y="1441"/>
                </a:lnTo>
                <a:lnTo>
                  <a:pt x="3061" y="1391"/>
                </a:lnTo>
                <a:lnTo>
                  <a:pt x="3059" y="1339"/>
                </a:lnTo>
                <a:lnTo>
                  <a:pt x="3059" y="1284"/>
                </a:lnTo>
                <a:lnTo>
                  <a:pt x="3059" y="1224"/>
                </a:lnTo>
                <a:lnTo>
                  <a:pt x="3061" y="1189"/>
                </a:lnTo>
                <a:lnTo>
                  <a:pt x="3064" y="1154"/>
                </a:lnTo>
                <a:lnTo>
                  <a:pt x="3066" y="1116"/>
                </a:lnTo>
                <a:lnTo>
                  <a:pt x="3071" y="1080"/>
                </a:lnTo>
                <a:lnTo>
                  <a:pt x="3077" y="1042"/>
                </a:lnTo>
                <a:lnTo>
                  <a:pt x="3085" y="1004"/>
                </a:lnTo>
                <a:lnTo>
                  <a:pt x="3096" y="968"/>
                </a:lnTo>
                <a:lnTo>
                  <a:pt x="3107" y="931"/>
                </a:lnTo>
                <a:lnTo>
                  <a:pt x="3120" y="895"/>
                </a:lnTo>
                <a:lnTo>
                  <a:pt x="3138" y="860"/>
                </a:lnTo>
                <a:lnTo>
                  <a:pt x="3157" y="828"/>
                </a:lnTo>
                <a:lnTo>
                  <a:pt x="3167" y="812"/>
                </a:lnTo>
                <a:lnTo>
                  <a:pt x="3178" y="796"/>
                </a:lnTo>
                <a:lnTo>
                  <a:pt x="3192" y="782"/>
                </a:lnTo>
                <a:lnTo>
                  <a:pt x="3205" y="767"/>
                </a:lnTo>
                <a:lnTo>
                  <a:pt x="3218" y="754"/>
                </a:lnTo>
                <a:lnTo>
                  <a:pt x="3232" y="741"/>
                </a:lnTo>
                <a:lnTo>
                  <a:pt x="3248" y="728"/>
                </a:lnTo>
                <a:lnTo>
                  <a:pt x="3264" y="716"/>
                </a:lnTo>
                <a:lnTo>
                  <a:pt x="3282" y="706"/>
                </a:lnTo>
                <a:lnTo>
                  <a:pt x="3299" y="696"/>
                </a:lnTo>
                <a:lnTo>
                  <a:pt x="3299" y="701"/>
                </a:lnTo>
                <a:lnTo>
                  <a:pt x="3299" y="709"/>
                </a:lnTo>
                <a:lnTo>
                  <a:pt x="3304" y="722"/>
                </a:lnTo>
                <a:lnTo>
                  <a:pt x="3309" y="736"/>
                </a:lnTo>
                <a:lnTo>
                  <a:pt x="3320" y="751"/>
                </a:lnTo>
                <a:lnTo>
                  <a:pt x="3330" y="766"/>
                </a:lnTo>
                <a:lnTo>
                  <a:pt x="3344" y="780"/>
                </a:lnTo>
                <a:lnTo>
                  <a:pt x="3359" y="793"/>
                </a:lnTo>
                <a:lnTo>
                  <a:pt x="3375" y="806"/>
                </a:lnTo>
                <a:lnTo>
                  <a:pt x="3391" y="819"/>
                </a:lnTo>
                <a:lnTo>
                  <a:pt x="3408" y="831"/>
                </a:lnTo>
                <a:lnTo>
                  <a:pt x="3426" y="843"/>
                </a:lnTo>
                <a:lnTo>
                  <a:pt x="3442" y="851"/>
                </a:lnTo>
                <a:lnTo>
                  <a:pt x="3459" y="860"/>
                </a:lnTo>
                <a:lnTo>
                  <a:pt x="3474" y="866"/>
                </a:lnTo>
                <a:lnTo>
                  <a:pt x="3487" y="870"/>
                </a:lnTo>
                <a:lnTo>
                  <a:pt x="3500" y="873"/>
                </a:lnTo>
                <a:lnTo>
                  <a:pt x="3570" y="885"/>
                </a:lnTo>
                <a:lnTo>
                  <a:pt x="3600" y="891"/>
                </a:lnTo>
                <a:lnTo>
                  <a:pt x="3615" y="895"/>
                </a:lnTo>
                <a:lnTo>
                  <a:pt x="3628" y="901"/>
                </a:lnTo>
                <a:lnTo>
                  <a:pt x="3641" y="905"/>
                </a:lnTo>
                <a:lnTo>
                  <a:pt x="3653" y="913"/>
                </a:lnTo>
                <a:lnTo>
                  <a:pt x="3664" y="920"/>
                </a:lnTo>
                <a:lnTo>
                  <a:pt x="3676" y="929"/>
                </a:lnTo>
                <a:lnTo>
                  <a:pt x="3686" y="939"/>
                </a:lnTo>
                <a:lnTo>
                  <a:pt x="3695" y="950"/>
                </a:lnTo>
                <a:lnTo>
                  <a:pt x="3704" y="963"/>
                </a:lnTo>
                <a:lnTo>
                  <a:pt x="3712" y="978"/>
                </a:lnTo>
                <a:lnTo>
                  <a:pt x="3740" y="1030"/>
                </a:lnTo>
                <a:lnTo>
                  <a:pt x="3750" y="1049"/>
                </a:lnTo>
                <a:lnTo>
                  <a:pt x="3760" y="1064"/>
                </a:lnTo>
                <a:lnTo>
                  <a:pt x="3769" y="1074"/>
                </a:lnTo>
                <a:lnTo>
                  <a:pt x="3776" y="1080"/>
                </a:lnTo>
                <a:lnTo>
                  <a:pt x="3784" y="1083"/>
                </a:lnTo>
                <a:lnTo>
                  <a:pt x="3792" y="1083"/>
                </a:lnTo>
                <a:lnTo>
                  <a:pt x="3803" y="1080"/>
                </a:lnTo>
                <a:lnTo>
                  <a:pt x="3819" y="1073"/>
                </a:lnTo>
                <a:lnTo>
                  <a:pt x="3839" y="1062"/>
                </a:lnTo>
                <a:lnTo>
                  <a:pt x="3861" y="1049"/>
                </a:lnTo>
                <a:lnTo>
                  <a:pt x="3884" y="1033"/>
                </a:lnTo>
                <a:lnTo>
                  <a:pt x="3906" y="1014"/>
                </a:lnTo>
                <a:lnTo>
                  <a:pt x="3916" y="1004"/>
                </a:lnTo>
                <a:lnTo>
                  <a:pt x="3926" y="994"/>
                </a:lnTo>
                <a:lnTo>
                  <a:pt x="3935" y="982"/>
                </a:lnTo>
                <a:lnTo>
                  <a:pt x="3942" y="969"/>
                </a:lnTo>
                <a:lnTo>
                  <a:pt x="3945" y="963"/>
                </a:lnTo>
                <a:lnTo>
                  <a:pt x="3947" y="956"/>
                </a:lnTo>
                <a:lnTo>
                  <a:pt x="3948" y="947"/>
                </a:lnTo>
                <a:lnTo>
                  <a:pt x="3948" y="939"/>
                </a:lnTo>
                <a:lnTo>
                  <a:pt x="3945" y="920"/>
                </a:lnTo>
                <a:lnTo>
                  <a:pt x="3941" y="899"/>
                </a:lnTo>
                <a:lnTo>
                  <a:pt x="3932" y="878"/>
                </a:lnTo>
                <a:lnTo>
                  <a:pt x="3920" y="853"/>
                </a:lnTo>
                <a:lnTo>
                  <a:pt x="3909" y="828"/>
                </a:lnTo>
                <a:lnTo>
                  <a:pt x="3894" y="803"/>
                </a:lnTo>
                <a:lnTo>
                  <a:pt x="3862" y="751"/>
                </a:lnTo>
                <a:lnTo>
                  <a:pt x="3827" y="701"/>
                </a:lnTo>
                <a:lnTo>
                  <a:pt x="3766" y="614"/>
                </a:lnTo>
                <a:lnTo>
                  <a:pt x="3744" y="581"/>
                </a:lnTo>
                <a:lnTo>
                  <a:pt x="3727" y="550"/>
                </a:lnTo>
                <a:lnTo>
                  <a:pt x="3715" y="522"/>
                </a:lnTo>
                <a:lnTo>
                  <a:pt x="3705" y="498"/>
                </a:lnTo>
                <a:lnTo>
                  <a:pt x="3699" y="477"/>
                </a:lnTo>
                <a:lnTo>
                  <a:pt x="3695" y="458"/>
                </a:lnTo>
                <a:lnTo>
                  <a:pt x="3692" y="426"/>
                </a:lnTo>
                <a:lnTo>
                  <a:pt x="3689" y="412"/>
                </a:lnTo>
                <a:lnTo>
                  <a:pt x="3683" y="399"/>
                </a:lnTo>
                <a:lnTo>
                  <a:pt x="3677" y="387"/>
                </a:lnTo>
                <a:lnTo>
                  <a:pt x="3669" y="375"/>
                </a:lnTo>
                <a:lnTo>
                  <a:pt x="3653" y="354"/>
                </a:lnTo>
                <a:lnTo>
                  <a:pt x="3637" y="335"/>
                </a:lnTo>
                <a:lnTo>
                  <a:pt x="3631" y="326"/>
                </a:lnTo>
                <a:lnTo>
                  <a:pt x="3624" y="317"/>
                </a:lnTo>
                <a:lnTo>
                  <a:pt x="3612" y="306"/>
                </a:lnTo>
                <a:lnTo>
                  <a:pt x="3603" y="298"/>
                </a:lnTo>
                <a:lnTo>
                  <a:pt x="3599" y="297"/>
                </a:lnTo>
                <a:lnTo>
                  <a:pt x="3599" y="218"/>
                </a:lnTo>
                <a:lnTo>
                  <a:pt x="3599" y="150"/>
                </a:lnTo>
                <a:lnTo>
                  <a:pt x="3602" y="118"/>
                </a:lnTo>
                <a:lnTo>
                  <a:pt x="3603" y="92"/>
                </a:lnTo>
                <a:lnTo>
                  <a:pt x="3606" y="70"/>
                </a:lnTo>
                <a:lnTo>
                  <a:pt x="3606" y="51"/>
                </a:lnTo>
                <a:lnTo>
                  <a:pt x="3606" y="35"/>
                </a:lnTo>
                <a:lnTo>
                  <a:pt x="3605" y="22"/>
                </a:lnTo>
                <a:lnTo>
                  <a:pt x="3602" y="6"/>
                </a:lnTo>
                <a:lnTo>
                  <a:pt x="3599" y="0"/>
                </a:lnTo>
                <a:lnTo>
                  <a:pt x="3587" y="13"/>
                </a:lnTo>
                <a:lnTo>
                  <a:pt x="3555" y="45"/>
                </a:lnTo>
                <a:lnTo>
                  <a:pt x="3536" y="67"/>
                </a:lnTo>
                <a:lnTo>
                  <a:pt x="3517" y="90"/>
                </a:lnTo>
                <a:lnTo>
                  <a:pt x="3499" y="114"/>
                </a:lnTo>
                <a:lnTo>
                  <a:pt x="3483" y="138"/>
                </a:lnTo>
                <a:lnTo>
                  <a:pt x="3461" y="175"/>
                </a:lnTo>
                <a:lnTo>
                  <a:pt x="3448" y="192"/>
                </a:lnTo>
                <a:lnTo>
                  <a:pt x="3442" y="199"/>
                </a:lnTo>
                <a:lnTo>
                  <a:pt x="3440" y="201"/>
                </a:lnTo>
                <a:lnTo>
                  <a:pt x="3474" y="58"/>
                </a:lnTo>
                <a:lnTo>
                  <a:pt x="3467" y="63"/>
                </a:lnTo>
                <a:lnTo>
                  <a:pt x="3458" y="68"/>
                </a:lnTo>
                <a:lnTo>
                  <a:pt x="3448" y="77"/>
                </a:lnTo>
                <a:lnTo>
                  <a:pt x="3434" y="87"/>
                </a:lnTo>
                <a:lnTo>
                  <a:pt x="3421" y="102"/>
                </a:lnTo>
                <a:lnTo>
                  <a:pt x="3408" y="121"/>
                </a:lnTo>
                <a:lnTo>
                  <a:pt x="3395" y="143"/>
                </a:lnTo>
                <a:lnTo>
                  <a:pt x="3349" y="230"/>
                </a:lnTo>
                <a:lnTo>
                  <a:pt x="3340" y="228"/>
                </a:lnTo>
                <a:lnTo>
                  <a:pt x="3315" y="228"/>
                </a:lnTo>
                <a:lnTo>
                  <a:pt x="3298" y="228"/>
                </a:lnTo>
                <a:lnTo>
                  <a:pt x="3276" y="230"/>
                </a:lnTo>
                <a:lnTo>
                  <a:pt x="3251" y="233"/>
                </a:lnTo>
                <a:lnTo>
                  <a:pt x="3224" y="237"/>
                </a:lnTo>
                <a:lnTo>
                  <a:pt x="3193" y="243"/>
                </a:lnTo>
                <a:lnTo>
                  <a:pt x="3161" y="252"/>
                </a:lnTo>
                <a:lnTo>
                  <a:pt x="3125" y="262"/>
                </a:lnTo>
                <a:lnTo>
                  <a:pt x="3088" y="275"/>
                </a:lnTo>
                <a:lnTo>
                  <a:pt x="3049" y="293"/>
                </a:lnTo>
                <a:lnTo>
                  <a:pt x="3008" y="311"/>
                </a:lnTo>
                <a:lnTo>
                  <a:pt x="2966" y="336"/>
                </a:lnTo>
                <a:lnTo>
                  <a:pt x="2922" y="364"/>
                </a:lnTo>
                <a:lnTo>
                  <a:pt x="2882" y="393"/>
                </a:lnTo>
                <a:lnTo>
                  <a:pt x="2844" y="424"/>
                </a:lnTo>
                <a:lnTo>
                  <a:pt x="2810" y="456"/>
                </a:lnTo>
                <a:lnTo>
                  <a:pt x="2780" y="486"/>
                </a:lnTo>
                <a:lnTo>
                  <a:pt x="2752" y="518"/>
                </a:lnTo>
                <a:lnTo>
                  <a:pt x="2725" y="549"/>
                </a:lnTo>
                <a:lnTo>
                  <a:pt x="2674" y="613"/>
                </a:lnTo>
                <a:lnTo>
                  <a:pt x="2648" y="645"/>
                </a:lnTo>
                <a:lnTo>
                  <a:pt x="2621" y="678"/>
                </a:lnTo>
                <a:lnTo>
                  <a:pt x="2592" y="710"/>
                </a:lnTo>
                <a:lnTo>
                  <a:pt x="2562" y="742"/>
                </a:lnTo>
                <a:lnTo>
                  <a:pt x="2528" y="774"/>
                </a:lnTo>
                <a:lnTo>
                  <a:pt x="2490" y="806"/>
                </a:lnTo>
                <a:lnTo>
                  <a:pt x="2448" y="838"/>
                </a:lnTo>
                <a:lnTo>
                  <a:pt x="2400" y="869"/>
                </a:lnTo>
                <a:lnTo>
                  <a:pt x="2351" y="898"/>
                </a:lnTo>
                <a:lnTo>
                  <a:pt x="2304" y="923"/>
                </a:lnTo>
                <a:lnTo>
                  <a:pt x="2258" y="943"/>
                </a:lnTo>
                <a:lnTo>
                  <a:pt x="2214" y="961"/>
                </a:lnTo>
                <a:lnTo>
                  <a:pt x="2170" y="974"/>
                </a:lnTo>
                <a:lnTo>
                  <a:pt x="2130" y="982"/>
                </a:lnTo>
                <a:lnTo>
                  <a:pt x="2089" y="990"/>
                </a:lnTo>
                <a:lnTo>
                  <a:pt x="2050" y="993"/>
                </a:lnTo>
                <a:lnTo>
                  <a:pt x="2012" y="993"/>
                </a:lnTo>
                <a:lnTo>
                  <a:pt x="1975" y="991"/>
                </a:lnTo>
                <a:lnTo>
                  <a:pt x="1939" y="987"/>
                </a:lnTo>
                <a:lnTo>
                  <a:pt x="1904" y="981"/>
                </a:lnTo>
                <a:lnTo>
                  <a:pt x="1869" y="974"/>
                </a:lnTo>
                <a:lnTo>
                  <a:pt x="1836" y="963"/>
                </a:lnTo>
                <a:lnTo>
                  <a:pt x="1802" y="952"/>
                </a:lnTo>
                <a:lnTo>
                  <a:pt x="1769" y="940"/>
                </a:lnTo>
                <a:lnTo>
                  <a:pt x="1721" y="923"/>
                </a:lnTo>
                <a:lnTo>
                  <a:pt x="1666" y="907"/>
                </a:lnTo>
                <a:lnTo>
                  <a:pt x="1603" y="889"/>
                </a:lnTo>
                <a:lnTo>
                  <a:pt x="1538" y="875"/>
                </a:lnTo>
                <a:lnTo>
                  <a:pt x="1466" y="863"/>
                </a:lnTo>
                <a:lnTo>
                  <a:pt x="1430" y="857"/>
                </a:lnTo>
                <a:lnTo>
                  <a:pt x="1394" y="853"/>
                </a:lnTo>
                <a:lnTo>
                  <a:pt x="1356" y="850"/>
                </a:lnTo>
                <a:lnTo>
                  <a:pt x="1318" y="847"/>
                </a:lnTo>
                <a:lnTo>
                  <a:pt x="1279" y="846"/>
                </a:lnTo>
                <a:lnTo>
                  <a:pt x="1241" y="846"/>
                </a:lnTo>
                <a:lnTo>
                  <a:pt x="1203" y="847"/>
                </a:lnTo>
                <a:lnTo>
                  <a:pt x="1165" y="850"/>
                </a:lnTo>
                <a:lnTo>
                  <a:pt x="1127" y="854"/>
                </a:lnTo>
                <a:lnTo>
                  <a:pt x="1090" y="860"/>
                </a:lnTo>
                <a:lnTo>
                  <a:pt x="1053" y="866"/>
                </a:lnTo>
                <a:lnTo>
                  <a:pt x="1017" y="876"/>
                </a:lnTo>
                <a:lnTo>
                  <a:pt x="980" y="886"/>
                </a:lnTo>
                <a:lnTo>
                  <a:pt x="946" y="899"/>
                </a:lnTo>
                <a:lnTo>
                  <a:pt x="912" y="914"/>
                </a:lnTo>
                <a:lnTo>
                  <a:pt x="880" y="930"/>
                </a:lnTo>
                <a:lnTo>
                  <a:pt x="848" y="949"/>
                </a:lnTo>
                <a:lnTo>
                  <a:pt x="819" y="969"/>
                </a:lnTo>
                <a:lnTo>
                  <a:pt x="791" y="993"/>
                </a:lnTo>
                <a:lnTo>
                  <a:pt x="764" y="1019"/>
                </a:lnTo>
                <a:lnTo>
                  <a:pt x="739" y="1048"/>
                </a:lnTo>
                <a:lnTo>
                  <a:pt x="716" y="1078"/>
                </a:lnTo>
                <a:lnTo>
                  <a:pt x="711" y="1074"/>
                </a:lnTo>
                <a:lnTo>
                  <a:pt x="694" y="1061"/>
                </a:lnTo>
                <a:lnTo>
                  <a:pt x="682" y="1052"/>
                </a:lnTo>
                <a:lnTo>
                  <a:pt x="668" y="1043"/>
                </a:lnTo>
                <a:lnTo>
                  <a:pt x="650" y="1035"/>
                </a:lnTo>
                <a:lnTo>
                  <a:pt x="631" y="1026"/>
                </a:lnTo>
                <a:lnTo>
                  <a:pt x="610" y="1017"/>
                </a:lnTo>
                <a:lnTo>
                  <a:pt x="586" y="1010"/>
                </a:lnTo>
                <a:lnTo>
                  <a:pt x="560" y="1004"/>
                </a:lnTo>
                <a:lnTo>
                  <a:pt x="532" y="1001"/>
                </a:lnTo>
                <a:lnTo>
                  <a:pt x="503" y="998"/>
                </a:lnTo>
                <a:lnTo>
                  <a:pt x="471" y="1000"/>
                </a:lnTo>
                <a:lnTo>
                  <a:pt x="438" y="1004"/>
                </a:lnTo>
                <a:lnTo>
                  <a:pt x="403" y="1011"/>
                </a:lnTo>
                <a:lnTo>
                  <a:pt x="378" y="1019"/>
                </a:lnTo>
                <a:lnTo>
                  <a:pt x="353" y="1026"/>
                </a:lnTo>
                <a:lnTo>
                  <a:pt x="330" y="1036"/>
                </a:lnTo>
                <a:lnTo>
                  <a:pt x="308" y="1045"/>
                </a:lnTo>
                <a:lnTo>
                  <a:pt x="287" y="1057"/>
                </a:lnTo>
                <a:lnTo>
                  <a:pt x="266" y="1068"/>
                </a:lnTo>
                <a:lnTo>
                  <a:pt x="247" y="1081"/>
                </a:lnTo>
                <a:lnTo>
                  <a:pt x="228" y="1094"/>
                </a:lnTo>
                <a:lnTo>
                  <a:pt x="209" y="1109"/>
                </a:lnTo>
                <a:lnTo>
                  <a:pt x="192" y="1124"/>
                </a:lnTo>
                <a:lnTo>
                  <a:pt x="176" y="1140"/>
                </a:lnTo>
                <a:lnTo>
                  <a:pt x="160" y="1156"/>
                </a:lnTo>
                <a:lnTo>
                  <a:pt x="145" y="1173"/>
                </a:lnTo>
                <a:lnTo>
                  <a:pt x="131" y="1190"/>
                </a:lnTo>
                <a:lnTo>
                  <a:pt x="118" y="1209"/>
                </a:lnTo>
                <a:lnTo>
                  <a:pt x="105" y="1228"/>
                </a:lnTo>
                <a:lnTo>
                  <a:pt x="93" y="1247"/>
                </a:lnTo>
                <a:lnTo>
                  <a:pt x="83" y="1268"/>
                </a:lnTo>
                <a:lnTo>
                  <a:pt x="73" y="1289"/>
                </a:lnTo>
                <a:lnTo>
                  <a:pt x="63" y="1310"/>
                </a:lnTo>
                <a:lnTo>
                  <a:pt x="45" y="1355"/>
                </a:lnTo>
                <a:lnTo>
                  <a:pt x="32" y="1400"/>
                </a:lnTo>
                <a:lnTo>
                  <a:pt x="20" y="1448"/>
                </a:lnTo>
                <a:lnTo>
                  <a:pt x="12" y="1498"/>
                </a:lnTo>
                <a:lnTo>
                  <a:pt x="4" y="1547"/>
                </a:lnTo>
                <a:lnTo>
                  <a:pt x="1" y="1598"/>
                </a:lnTo>
                <a:lnTo>
                  <a:pt x="0" y="1650"/>
                </a:lnTo>
                <a:lnTo>
                  <a:pt x="1" y="1703"/>
                </a:lnTo>
                <a:lnTo>
                  <a:pt x="6" y="1755"/>
                </a:lnTo>
                <a:lnTo>
                  <a:pt x="12" y="1809"/>
                </a:lnTo>
                <a:lnTo>
                  <a:pt x="20" y="1863"/>
                </a:lnTo>
                <a:lnTo>
                  <a:pt x="31" y="1915"/>
                </a:lnTo>
                <a:lnTo>
                  <a:pt x="44" y="1968"/>
                </a:lnTo>
                <a:lnTo>
                  <a:pt x="58" y="2020"/>
                </a:lnTo>
                <a:lnTo>
                  <a:pt x="74" y="2071"/>
                </a:lnTo>
                <a:lnTo>
                  <a:pt x="93" y="2122"/>
                </a:lnTo>
                <a:lnTo>
                  <a:pt x="113" y="2171"/>
                </a:lnTo>
                <a:lnTo>
                  <a:pt x="135" y="2219"/>
                </a:lnTo>
                <a:lnTo>
                  <a:pt x="159" y="2265"/>
                </a:lnTo>
                <a:lnTo>
                  <a:pt x="185" y="2310"/>
                </a:lnTo>
                <a:lnTo>
                  <a:pt x="211" y="2352"/>
                </a:lnTo>
                <a:lnTo>
                  <a:pt x="240" y="2393"/>
                </a:lnTo>
                <a:lnTo>
                  <a:pt x="679" y="2103"/>
                </a:lnTo>
                <a:lnTo>
                  <a:pt x="662" y="2080"/>
                </a:lnTo>
                <a:lnTo>
                  <a:pt x="643" y="2054"/>
                </a:lnTo>
                <a:lnTo>
                  <a:pt x="626" y="2024"/>
                </a:lnTo>
                <a:lnTo>
                  <a:pt x="607" y="1992"/>
                </a:lnTo>
                <a:lnTo>
                  <a:pt x="588" y="1960"/>
                </a:lnTo>
                <a:lnTo>
                  <a:pt x="569" y="1924"/>
                </a:lnTo>
                <a:lnTo>
                  <a:pt x="550" y="1888"/>
                </a:lnTo>
                <a:lnTo>
                  <a:pt x="532" y="1850"/>
                </a:lnTo>
                <a:lnTo>
                  <a:pt x="515" y="1810"/>
                </a:lnTo>
                <a:lnTo>
                  <a:pt x="499" y="1770"/>
                </a:lnTo>
                <a:lnTo>
                  <a:pt x="483" y="1729"/>
                </a:lnTo>
                <a:lnTo>
                  <a:pt x="468" y="1688"/>
                </a:lnTo>
                <a:lnTo>
                  <a:pt x="455" y="1646"/>
                </a:lnTo>
                <a:lnTo>
                  <a:pt x="444" y="1605"/>
                </a:lnTo>
                <a:lnTo>
                  <a:pt x="435" y="1563"/>
                </a:lnTo>
                <a:lnTo>
                  <a:pt x="426" y="1522"/>
                </a:lnTo>
                <a:lnTo>
                  <a:pt x="420" y="1483"/>
                </a:lnTo>
                <a:lnTo>
                  <a:pt x="416" y="1444"/>
                </a:lnTo>
                <a:lnTo>
                  <a:pt x="415" y="1406"/>
                </a:lnTo>
                <a:lnTo>
                  <a:pt x="416" y="1369"/>
                </a:lnTo>
                <a:lnTo>
                  <a:pt x="419" y="1335"/>
                </a:lnTo>
                <a:lnTo>
                  <a:pt x="426" y="1301"/>
                </a:lnTo>
                <a:lnTo>
                  <a:pt x="431" y="1285"/>
                </a:lnTo>
                <a:lnTo>
                  <a:pt x="435" y="1271"/>
                </a:lnTo>
                <a:lnTo>
                  <a:pt x="442" y="1256"/>
                </a:lnTo>
                <a:lnTo>
                  <a:pt x="448" y="1241"/>
                </a:lnTo>
                <a:lnTo>
                  <a:pt x="455" y="1228"/>
                </a:lnTo>
                <a:lnTo>
                  <a:pt x="464" y="1217"/>
                </a:lnTo>
                <a:lnTo>
                  <a:pt x="474" y="1205"/>
                </a:lnTo>
                <a:lnTo>
                  <a:pt x="484" y="1193"/>
                </a:lnTo>
                <a:lnTo>
                  <a:pt x="496" y="1183"/>
                </a:lnTo>
                <a:lnTo>
                  <a:pt x="508" y="1173"/>
                </a:lnTo>
                <a:lnTo>
                  <a:pt x="521" y="1164"/>
                </a:lnTo>
                <a:lnTo>
                  <a:pt x="535" y="1157"/>
                </a:lnTo>
                <a:lnTo>
                  <a:pt x="550" y="1150"/>
                </a:lnTo>
                <a:lnTo>
                  <a:pt x="566" y="1144"/>
                </a:lnTo>
                <a:lnTo>
                  <a:pt x="583" y="1138"/>
                </a:lnTo>
                <a:lnTo>
                  <a:pt x="602" y="1135"/>
                </a:lnTo>
                <a:lnTo>
                  <a:pt x="621" y="1131"/>
                </a:lnTo>
                <a:lnTo>
                  <a:pt x="643" y="1129"/>
                </a:lnTo>
                <a:lnTo>
                  <a:pt x="663" y="1128"/>
                </a:lnTo>
                <a:lnTo>
                  <a:pt x="687" y="1128"/>
                </a:lnTo>
                <a:lnTo>
                  <a:pt x="685" y="1134"/>
                </a:lnTo>
                <a:lnTo>
                  <a:pt x="679" y="1150"/>
                </a:lnTo>
                <a:lnTo>
                  <a:pt x="672" y="1177"/>
                </a:lnTo>
                <a:lnTo>
                  <a:pt x="669" y="1195"/>
                </a:lnTo>
                <a:lnTo>
                  <a:pt x="666" y="1215"/>
                </a:lnTo>
                <a:lnTo>
                  <a:pt x="663" y="1239"/>
                </a:lnTo>
                <a:lnTo>
                  <a:pt x="662" y="1263"/>
                </a:lnTo>
                <a:lnTo>
                  <a:pt x="662" y="1292"/>
                </a:lnTo>
                <a:lnTo>
                  <a:pt x="662" y="1324"/>
                </a:lnTo>
                <a:lnTo>
                  <a:pt x="665" y="1359"/>
                </a:lnTo>
                <a:lnTo>
                  <a:pt x="669" y="1396"/>
                </a:lnTo>
                <a:lnTo>
                  <a:pt x="675" y="1436"/>
                </a:lnTo>
                <a:lnTo>
                  <a:pt x="682" y="1480"/>
                </a:lnTo>
                <a:lnTo>
                  <a:pt x="694" y="1524"/>
                </a:lnTo>
                <a:lnTo>
                  <a:pt x="706" y="1566"/>
                </a:lnTo>
                <a:lnTo>
                  <a:pt x="720" y="1608"/>
                </a:lnTo>
                <a:lnTo>
                  <a:pt x="736" y="1649"/>
                </a:lnTo>
                <a:lnTo>
                  <a:pt x="768" y="1728"/>
                </a:lnTo>
                <a:lnTo>
                  <a:pt x="799" y="1803"/>
                </a:lnTo>
                <a:lnTo>
                  <a:pt x="813" y="1840"/>
                </a:lnTo>
                <a:lnTo>
                  <a:pt x="826" y="1876"/>
                </a:lnTo>
                <a:lnTo>
                  <a:pt x="836" y="1912"/>
                </a:lnTo>
                <a:lnTo>
                  <a:pt x="844" y="1947"/>
                </a:lnTo>
                <a:lnTo>
                  <a:pt x="848" y="1982"/>
                </a:lnTo>
                <a:lnTo>
                  <a:pt x="848" y="2000"/>
                </a:lnTo>
                <a:lnTo>
                  <a:pt x="848" y="2017"/>
                </a:lnTo>
                <a:lnTo>
                  <a:pt x="848" y="2035"/>
                </a:lnTo>
                <a:lnTo>
                  <a:pt x="845" y="2052"/>
                </a:lnTo>
                <a:lnTo>
                  <a:pt x="842" y="2068"/>
                </a:lnTo>
                <a:lnTo>
                  <a:pt x="838" y="2086"/>
                </a:lnTo>
                <a:lnTo>
                  <a:pt x="826" y="2119"/>
                </a:lnTo>
                <a:lnTo>
                  <a:pt x="813" y="2148"/>
                </a:lnTo>
                <a:lnTo>
                  <a:pt x="797" y="2174"/>
                </a:lnTo>
                <a:lnTo>
                  <a:pt x="781" y="2198"/>
                </a:lnTo>
                <a:lnTo>
                  <a:pt x="764" y="2219"/>
                </a:lnTo>
                <a:lnTo>
                  <a:pt x="746" y="2237"/>
                </a:lnTo>
                <a:lnTo>
                  <a:pt x="729" y="2253"/>
                </a:lnTo>
                <a:lnTo>
                  <a:pt x="710" y="2266"/>
                </a:lnTo>
                <a:lnTo>
                  <a:pt x="694" y="2276"/>
                </a:lnTo>
                <a:lnTo>
                  <a:pt x="678" y="2286"/>
                </a:lnTo>
                <a:lnTo>
                  <a:pt x="650" y="2298"/>
                </a:lnTo>
                <a:lnTo>
                  <a:pt x="631" y="2305"/>
                </a:lnTo>
                <a:lnTo>
                  <a:pt x="624" y="2307"/>
                </a:lnTo>
                <a:lnTo>
                  <a:pt x="623" y="2308"/>
                </a:lnTo>
                <a:lnTo>
                  <a:pt x="620" y="2313"/>
                </a:lnTo>
                <a:lnTo>
                  <a:pt x="617" y="2321"/>
                </a:lnTo>
                <a:lnTo>
                  <a:pt x="614" y="2336"/>
                </a:lnTo>
                <a:lnTo>
                  <a:pt x="612" y="2359"/>
                </a:lnTo>
                <a:lnTo>
                  <a:pt x="614" y="2393"/>
                </a:lnTo>
                <a:lnTo>
                  <a:pt x="618" y="2438"/>
                </a:lnTo>
                <a:lnTo>
                  <a:pt x="628" y="2496"/>
                </a:lnTo>
                <a:lnTo>
                  <a:pt x="634" y="2529"/>
                </a:lnTo>
                <a:lnTo>
                  <a:pt x="639" y="2564"/>
                </a:lnTo>
                <a:lnTo>
                  <a:pt x="643" y="2599"/>
                </a:lnTo>
                <a:lnTo>
                  <a:pt x="646" y="2636"/>
                </a:lnTo>
                <a:lnTo>
                  <a:pt x="650" y="2708"/>
                </a:lnTo>
                <a:lnTo>
                  <a:pt x="650" y="2780"/>
                </a:lnTo>
                <a:lnTo>
                  <a:pt x="649" y="2847"/>
                </a:lnTo>
                <a:lnTo>
                  <a:pt x="646" y="2906"/>
                </a:lnTo>
                <a:lnTo>
                  <a:pt x="640" y="2957"/>
                </a:lnTo>
                <a:lnTo>
                  <a:pt x="637" y="2979"/>
                </a:lnTo>
                <a:lnTo>
                  <a:pt x="633" y="2997"/>
                </a:lnTo>
                <a:lnTo>
                  <a:pt x="618" y="3055"/>
                </a:lnTo>
                <a:lnTo>
                  <a:pt x="612" y="3077"/>
                </a:lnTo>
                <a:lnTo>
                  <a:pt x="610" y="3094"/>
                </a:lnTo>
                <a:lnTo>
                  <a:pt x="610" y="3101"/>
                </a:lnTo>
                <a:lnTo>
                  <a:pt x="611" y="3107"/>
                </a:lnTo>
                <a:lnTo>
                  <a:pt x="612" y="3112"/>
                </a:lnTo>
                <a:lnTo>
                  <a:pt x="615" y="3116"/>
                </a:lnTo>
                <a:lnTo>
                  <a:pt x="620" y="3117"/>
                </a:lnTo>
                <a:lnTo>
                  <a:pt x="626" y="3119"/>
                </a:lnTo>
                <a:lnTo>
                  <a:pt x="633" y="3119"/>
                </a:lnTo>
                <a:lnTo>
                  <a:pt x="642" y="3119"/>
                </a:lnTo>
                <a:lnTo>
                  <a:pt x="658" y="3116"/>
                </a:lnTo>
                <a:lnTo>
                  <a:pt x="671" y="3116"/>
                </a:lnTo>
                <a:lnTo>
                  <a:pt x="682" y="3117"/>
                </a:lnTo>
                <a:lnTo>
                  <a:pt x="690" y="3122"/>
                </a:lnTo>
                <a:lnTo>
                  <a:pt x="694" y="3128"/>
                </a:lnTo>
                <a:lnTo>
                  <a:pt x="697" y="3135"/>
                </a:lnTo>
                <a:lnTo>
                  <a:pt x="700" y="3145"/>
                </a:lnTo>
                <a:lnTo>
                  <a:pt x="700" y="3157"/>
                </a:lnTo>
                <a:lnTo>
                  <a:pt x="698" y="3162"/>
                </a:lnTo>
                <a:lnTo>
                  <a:pt x="697" y="3170"/>
                </a:lnTo>
                <a:lnTo>
                  <a:pt x="691" y="3184"/>
                </a:lnTo>
                <a:lnTo>
                  <a:pt x="684" y="3200"/>
                </a:lnTo>
                <a:lnTo>
                  <a:pt x="675" y="3215"/>
                </a:lnTo>
                <a:lnTo>
                  <a:pt x="658" y="3238"/>
                </a:lnTo>
                <a:lnTo>
                  <a:pt x="649" y="3248"/>
                </a:lnTo>
                <a:lnTo>
                  <a:pt x="743" y="3254"/>
                </a:lnTo>
                <a:lnTo>
                  <a:pt x="813" y="3259"/>
                </a:lnTo>
                <a:lnTo>
                  <a:pt x="854" y="3260"/>
                </a:lnTo>
                <a:lnTo>
                  <a:pt x="858" y="3260"/>
                </a:lnTo>
                <a:lnTo>
                  <a:pt x="861" y="3259"/>
                </a:lnTo>
                <a:lnTo>
                  <a:pt x="864" y="3257"/>
                </a:lnTo>
                <a:lnTo>
                  <a:pt x="866" y="3254"/>
                </a:lnTo>
                <a:lnTo>
                  <a:pt x="868" y="3247"/>
                </a:lnTo>
                <a:lnTo>
                  <a:pt x="870" y="3235"/>
                </a:lnTo>
                <a:lnTo>
                  <a:pt x="868" y="3222"/>
                </a:lnTo>
                <a:lnTo>
                  <a:pt x="864" y="3205"/>
                </a:lnTo>
                <a:lnTo>
                  <a:pt x="858" y="3184"/>
                </a:lnTo>
                <a:lnTo>
                  <a:pt x="850" y="3161"/>
                </a:lnTo>
                <a:lnTo>
                  <a:pt x="839" y="3138"/>
                </a:lnTo>
                <a:lnTo>
                  <a:pt x="829" y="3117"/>
                </a:lnTo>
                <a:lnTo>
                  <a:pt x="818" y="3100"/>
                </a:lnTo>
                <a:lnTo>
                  <a:pt x="806" y="3082"/>
                </a:lnTo>
                <a:lnTo>
                  <a:pt x="794" y="3066"/>
                </a:lnTo>
                <a:lnTo>
                  <a:pt x="784" y="3049"/>
                </a:lnTo>
                <a:lnTo>
                  <a:pt x="777" y="3029"/>
                </a:lnTo>
                <a:lnTo>
                  <a:pt x="771" y="3005"/>
                </a:lnTo>
                <a:lnTo>
                  <a:pt x="764" y="2970"/>
                </a:lnTo>
                <a:lnTo>
                  <a:pt x="756" y="2918"/>
                </a:lnTo>
                <a:lnTo>
                  <a:pt x="748" y="2855"/>
                </a:lnTo>
                <a:lnTo>
                  <a:pt x="746" y="2820"/>
                </a:lnTo>
                <a:lnTo>
                  <a:pt x="743" y="2784"/>
                </a:lnTo>
                <a:lnTo>
                  <a:pt x="743" y="2746"/>
                </a:lnTo>
                <a:lnTo>
                  <a:pt x="745" y="2710"/>
                </a:lnTo>
                <a:lnTo>
                  <a:pt x="749" y="2673"/>
                </a:lnTo>
                <a:lnTo>
                  <a:pt x="755" y="2639"/>
                </a:lnTo>
                <a:lnTo>
                  <a:pt x="764" y="2605"/>
                </a:lnTo>
                <a:lnTo>
                  <a:pt x="768" y="2589"/>
                </a:lnTo>
                <a:lnTo>
                  <a:pt x="775" y="2573"/>
                </a:lnTo>
                <a:lnTo>
                  <a:pt x="781" y="2559"/>
                </a:lnTo>
                <a:lnTo>
                  <a:pt x="790" y="2545"/>
                </a:lnTo>
                <a:lnTo>
                  <a:pt x="799" y="2532"/>
                </a:lnTo>
                <a:lnTo>
                  <a:pt x="809" y="2521"/>
                </a:lnTo>
                <a:lnTo>
                  <a:pt x="889" y="2433"/>
                </a:lnTo>
                <a:lnTo>
                  <a:pt x="967" y="2350"/>
                </a:lnTo>
                <a:lnTo>
                  <a:pt x="1042" y="2269"/>
                </a:lnTo>
                <a:lnTo>
                  <a:pt x="1078" y="2228"/>
                </a:lnTo>
                <a:lnTo>
                  <a:pt x="1113" y="2186"/>
                </a:lnTo>
                <a:lnTo>
                  <a:pt x="1145" y="2147"/>
                </a:lnTo>
                <a:lnTo>
                  <a:pt x="1171" y="2110"/>
                </a:lnTo>
                <a:lnTo>
                  <a:pt x="1193" y="2078"/>
                </a:lnTo>
                <a:lnTo>
                  <a:pt x="1210" y="2052"/>
                </a:lnTo>
                <a:lnTo>
                  <a:pt x="1232" y="2016"/>
                </a:lnTo>
                <a:lnTo>
                  <a:pt x="1238" y="2003"/>
                </a:lnTo>
                <a:lnTo>
                  <a:pt x="1239" y="2036"/>
                </a:lnTo>
                <a:lnTo>
                  <a:pt x="1238" y="2074"/>
                </a:lnTo>
                <a:lnTo>
                  <a:pt x="1236" y="2119"/>
                </a:lnTo>
                <a:lnTo>
                  <a:pt x="1231" y="2171"/>
                </a:lnTo>
                <a:lnTo>
                  <a:pt x="1228" y="2198"/>
                </a:lnTo>
                <a:lnTo>
                  <a:pt x="1223" y="2224"/>
                </a:lnTo>
                <a:lnTo>
                  <a:pt x="1218" y="2251"/>
                </a:lnTo>
                <a:lnTo>
                  <a:pt x="1210" y="2276"/>
                </a:lnTo>
                <a:lnTo>
                  <a:pt x="1202" y="2301"/>
                </a:lnTo>
                <a:lnTo>
                  <a:pt x="1193" y="2324"/>
                </a:lnTo>
                <a:lnTo>
                  <a:pt x="1159" y="2394"/>
                </a:lnTo>
                <a:lnTo>
                  <a:pt x="1148" y="2419"/>
                </a:lnTo>
                <a:lnTo>
                  <a:pt x="1145" y="2429"/>
                </a:lnTo>
                <a:lnTo>
                  <a:pt x="1142" y="2439"/>
                </a:lnTo>
                <a:lnTo>
                  <a:pt x="1140" y="2449"/>
                </a:lnTo>
                <a:lnTo>
                  <a:pt x="1140" y="2460"/>
                </a:lnTo>
                <a:lnTo>
                  <a:pt x="1143" y="2470"/>
                </a:lnTo>
                <a:lnTo>
                  <a:pt x="1146" y="2480"/>
                </a:lnTo>
                <a:lnTo>
                  <a:pt x="1151" y="2492"/>
                </a:lnTo>
                <a:lnTo>
                  <a:pt x="1158" y="2503"/>
                </a:lnTo>
                <a:lnTo>
                  <a:pt x="1175" y="2534"/>
                </a:lnTo>
                <a:lnTo>
                  <a:pt x="1202" y="2570"/>
                </a:lnTo>
                <a:lnTo>
                  <a:pt x="1232" y="2612"/>
                </a:lnTo>
                <a:lnTo>
                  <a:pt x="1267" y="2659"/>
                </a:lnTo>
                <a:lnTo>
                  <a:pt x="1302" y="2707"/>
                </a:lnTo>
                <a:lnTo>
                  <a:pt x="1334" y="2755"/>
                </a:lnTo>
                <a:lnTo>
                  <a:pt x="1348" y="2778"/>
                </a:lnTo>
                <a:lnTo>
                  <a:pt x="1362" y="2802"/>
                </a:lnTo>
                <a:lnTo>
                  <a:pt x="1373" y="2823"/>
                </a:lnTo>
                <a:lnTo>
                  <a:pt x="1382" y="2844"/>
                </a:lnTo>
                <a:lnTo>
                  <a:pt x="1389" y="2863"/>
                </a:lnTo>
                <a:lnTo>
                  <a:pt x="1394" y="2880"/>
                </a:lnTo>
                <a:lnTo>
                  <a:pt x="1396" y="2911"/>
                </a:lnTo>
                <a:lnTo>
                  <a:pt x="1398" y="2937"/>
                </a:lnTo>
                <a:lnTo>
                  <a:pt x="1398" y="2960"/>
                </a:lnTo>
                <a:lnTo>
                  <a:pt x="1396" y="2978"/>
                </a:lnTo>
                <a:lnTo>
                  <a:pt x="1394" y="2992"/>
                </a:lnTo>
                <a:lnTo>
                  <a:pt x="1392" y="3002"/>
                </a:lnTo>
                <a:lnTo>
                  <a:pt x="1389" y="3010"/>
                </a:lnTo>
                <a:lnTo>
                  <a:pt x="1398" y="3005"/>
                </a:lnTo>
                <a:lnTo>
                  <a:pt x="1407" y="3001"/>
                </a:lnTo>
                <a:lnTo>
                  <a:pt x="1417" y="2997"/>
                </a:lnTo>
                <a:lnTo>
                  <a:pt x="1430" y="2994"/>
                </a:lnTo>
                <a:lnTo>
                  <a:pt x="1442" y="2992"/>
                </a:lnTo>
                <a:lnTo>
                  <a:pt x="1447" y="2992"/>
                </a:lnTo>
                <a:lnTo>
                  <a:pt x="1453" y="2995"/>
                </a:lnTo>
                <a:lnTo>
                  <a:pt x="1459" y="2998"/>
                </a:lnTo>
                <a:lnTo>
                  <a:pt x="1465" y="3001"/>
                </a:lnTo>
                <a:lnTo>
                  <a:pt x="1468" y="3007"/>
                </a:lnTo>
                <a:lnTo>
                  <a:pt x="1471" y="3014"/>
                </a:lnTo>
                <a:lnTo>
                  <a:pt x="1474" y="3023"/>
                </a:lnTo>
                <a:lnTo>
                  <a:pt x="1474" y="3033"/>
                </a:lnTo>
                <a:lnTo>
                  <a:pt x="1474" y="3055"/>
                </a:lnTo>
                <a:lnTo>
                  <a:pt x="1472" y="3078"/>
                </a:lnTo>
                <a:lnTo>
                  <a:pt x="1468" y="3100"/>
                </a:lnTo>
                <a:lnTo>
                  <a:pt x="1465" y="3117"/>
                </a:lnTo>
                <a:lnTo>
                  <a:pt x="1460" y="3135"/>
                </a:lnTo>
                <a:lnTo>
                  <a:pt x="1644" y="3130"/>
                </a:lnTo>
                <a:lnTo>
                  <a:pt x="1677" y="3119"/>
                </a:lnTo>
                <a:lnTo>
                  <a:pt x="1674" y="3109"/>
                </a:lnTo>
                <a:lnTo>
                  <a:pt x="1667" y="3084"/>
                </a:lnTo>
                <a:lnTo>
                  <a:pt x="1661" y="3068"/>
                </a:lnTo>
                <a:lnTo>
                  <a:pt x="1653" y="3052"/>
                </a:lnTo>
                <a:lnTo>
                  <a:pt x="1642" y="3034"/>
                </a:lnTo>
                <a:lnTo>
                  <a:pt x="1631" y="3018"/>
                </a:lnTo>
                <a:lnTo>
                  <a:pt x="1619" y="3004"/>
                </a:lnTo>
                <a:lnTo>
                  <a:pt x="1606" y="2991"/>
                </a:lnTo>
                <a:lnTo>
                  <a:pt x="1594" y="2981"/>
                </a:lnTo>
                <a:lnTo>
                  <a:pt x="1583" y="2972"/>
                </a:lnTo>
                <a:lnTo>
                  <a:pt x="1567" y="2959"/>
                </a:lnTo>
                <a:lnTo>
                  <a:pt x="1561" y="2956"/>
                </a:lnTo>
                <a:lnTo>
                  <a:pt x="1367" y="2630"/>
                </a:lnTo>
                <a:lnTo>
                  <a:pt x="1354" y="2607"/>
                </a:lnTo>
                <a:lnTo>
                  <a:pt x="1343" y="2582"/>
                </a:lnTo>
                <a:lnTo>
                  <a:pt x="1338" y="2570"/>
                </a:lnTo>
                <a:lnTo>
                  <a:pt x="1335" y="2557"/>
                </a:lnTo>
                <a:lnTo>
                  <a:pt x="1332" y="2543"/>
                </a:lnTo>
                <a:lnTo>
                  <a:pt x="1330" y="2529"/>
                </a:lnTo>
                <a:lnTo>
                  <a:pt x="1330" y="2515"/>
                </a:lnTo>
                <a:lnTo>
                  <a:pt x="1330" y="2499"/>
                </a:lnTo>
                <a:lnTo>
                  <a:pt x="1331" y="2481"/>
                </a:lnTo>
                <a:lnTo>
                  <a:pt x="1334" y="2464"/>
                </a:lnTo>
                <a:lnTo>
                  <a:pt x="1340" y="2445"/>
                </a:lnTo>
                <a:lnTo>
                  <a:pt x="1346" y="2425"/>
                </a:lnTo>
                <a:lnTo>
                  <a:pt x="1354" y="2401"/>
                </a:lnTo>
                <a:lnTo>
                  <a:pt x="1364" y="2378"/>
                </a:lnTo>
                <a:lnTo>
                  <a:pt x="1385" y="2331"/>
                </a:lnTo>
                <a:lnTo>
                  <a:pt x="1402" y="2286"/>
                </a:lnTo>
                <a:lnTo>
                  <a:pt x="1436" y="2205"/>
                </a:lnTo>
                <a:lnTo>
                  <a:pt x="1453" y="2166"/>
                </a:lnTo>
                <a:lnTo>
                  <a:pt x="1472" y="2128"/>
                </a:lnTo>
                <a:lnTo>
                  <a:pt x="1484" y="2109"/>
                </a:lnTo>
                <a:lnTo>
                  <a:pt x="1495" y="2090"/>
                </a:lnTo>
                <a:lnTo>
                  <a:pt x="1509" y="2071"/>
                </a:lnTo>
                <a:lnTo>
                  <a:pt x="1523" y="2052"/>
                </a:lnTo>
                <a:lnTo>
                  <a:pt x="1574" y="1988"/>
                </a:lnTo>
                <a:lnTo>
                  <a:pt x="1594" y="1963"/>
                </a:lnTo>
                <a:lnTo>
                  <a:pt x="1610" y="1943"/>
                </a:lnTo>
                <a:lnTo>
                  <a:pt x="1626" y="1927"/>
                </a:lnTo>
                <a:lnTo>
                  <a:pt x="1639" y="1915"/>
                </a:lnTo>
                <a:lnTo>
                  <a:pt x="1653" y="1907"/>
                </a:lnTo>
                <a:lnTo>
                  <a:pt x="1664" y="1902"/>
                </a:lnTo>
                <a:lnTo>
                  <a:pt x="1677" y="1899"/>
                </a:lnTo>
                <a:lnTo>
                  <a:pt x="1692" y="1898"/>
                </a:lnTo>
                <a:lnTo>
                  <a:pt x="1708" y="1898"/>
                </a:lnTo>
                <a:lnTo>
                  <a:pt x="1724" y="1898"/>
                </a:lnTo>
                <a:lnTo>
                  <a:pt x="1762" y="1902"/>
                </a:lnTo>
                <a:lnTo>
                  <a:pt x="1802" y="1909"/>
                </a:lnTo>
                <a:lnTo>
                  <a:pt x="1846" y="1918"/>
                </a:lnTo>
                <a:lnTo>
                  <a:pt x="1893" y="1928"/>
                </a:lnTo>
                <a:lnTo>
                  <a:pt x="1989" y="1952"/>
                </a:lnTo>
                <a:lnTo>
                  <a:pt x="2085" y="1973"/>
                </a:lnTo>
                <a:lnTo>
                  <a:pt x="2130" y="1984"/>
                </a:lnTo>
                <a:lnTo>
                  <a:pt x="2172" y="1991"/>
                </a:lnTo>
                <a:lnTo>
                  <a:pt x="2211" y="1997"/>
                </a:lnTo>
                <a:lnTo>
                  <a:pt x="2246" y="1998"/>
                </a:lnTo>
                <a:lnTo>
                  <a:pt x="2262" y="1997"/>
                </a:lnTo>
                <a:lnTo>
                  <a:pt x="2277" y="1995"/>
                </a:lnTo>
                <a:lnTo>
                  <a:pt x="2288" y="1994"/>
                </a:lnTo>
                <a:lnTo>
                  <a:pt x="2300" y="1989"/>
                </a:lnTo>
                <a:lnTo>
                  <a:pt x="2319" y="1984"/>
                </a:lnTo>
                <a:lnTo>
                  <a:pt x="2335" y="1981"/>
                </a:lnTo>
                <a:lnTo>
                  <a:pt x="2341" y="1981"/>
                </a:lnTo>
                <a:lnTo>
                  <a:pt x="2346" y="1981"/>
                </a:lnTo>
                <a:lnTo>
                  <a:pt x="2352" y="1984"/>
                </a:lnTo>
                <a:lnTo>
                  <a:pt x="2357" y="1985"/>
                </a:lnTo>
                <a:lnTo>
                  <a:pt x="2361" y="1989"/>
                </a:lnTo>
                <a:lnTo>
                  <a:pt x="2365" y="1992"/>
                </a:lnTo>
                <a:lnTo>
                  <a:pt x="2371" y="2003"/>
                </a:lnTo>
                <a:lnTo>
                  <a:pt x="2375" y="2016"/>
                </a:lnTo>
                <a:lnTo>
                  <a:pt x="2378" y="2032"/>
                </a:lnTo>
                <a:lnTo>
                  <a:pt x="2380" y="2049"/>
                </a:lnTo>
                <a:lnTo>
                  <a:pt x="2380" y="2068"/>
                </a:lnTo>
                <a:lnTo>
                  <a:pt x="2380" y="2112"/>
                </a:lnTo>
                <a:lnTo>
                  <a:pt x="2381" y="2160"/>
                </a:lnTo>
                <a:lnTo>
                  <a:pt x="2381" y="2186"/>
                </a:lnTo>
                <a:lnTo>
                  <a:pt x="2384" y="2211"/>
                </a:lnTo>
                <a:lnTo>
                  <a:pt x="2386" y="2235"/>
                </a:lnTo>
                <a:lnTo>
                  <a:pt x="2386" y="2257"/>
                </a:lnTo>
                <a:lnTo>
                  <a:pt x="2386" y="2278"/>
                </a:lnTo>
                <a:lnTo>
                  <a:pt x="2384" y="2295"/>
                </a:lnTo>
                <a:lnTo>
                  <a:pt x="2380" y="2326"/>
                </a:lnTo>
                <a:lnTo>
                  <a:pt x="2374" y="2353"/>
                </a:lnTo>
                <a:lnTo>
                  <a:pt x="2368" y="2381"/>
                </a:lnTo>
                <a:lnTo>
                  <a:pt x="2364" y="2413"/>
                </a:lnTo>
                <a:lnTo>
                  <a:pt x="2362" y="2430"/>
                </a:lnTo>
                <a:lnTo>
                  <a:pt x="2362" y="2449"/>
                </a:lnTo>
                <a:lnTo>
                  <a:pt x="2361" y="2471"/>
                </a:lnTo>
                <a:lnTo>
                  <a:pt x="2362" y="2496"/>
                </a:lnTo>
                <a:lnTo>
                  <a:pt x="2368" y="2591"/>
                </a:lnTo>
                <a:lnTo>
                  <a:pt x="2370" y="2633"/>
                </a:lnTo>
                <a:lnTo>
                  <a:pt x="2370" y="2672"/>
                </a:lnTo>
                <a:lnTo>
                  <a:pt x="2368" y="2707"/>
                </a:lnTo>
                <a:lnTo>
                  <a:pt x="2364" y="2740"/>
                </a:lnTo>
                <a:lnTo>
                  <a:pt x="2361" y="2756"/>
                </a:lnTo>
                <a:lnTo>
                  <a:pt x="2357" y="2771"/>
                </a:lnTo>
                <a:lnTo>
                  <a:pt x="2352" y="2787"/>
                </a:lnTo>
                <a:lnTo>
                  <a:pt x="2346" y="2800"/>
                </a:lnTo>
                <a:lnTo>
                  <a:pt x="2333" y="2826"/>
                </a:lnTo>
                <a:lnTo>
                  <a:pt x="2319" y="2850"/>
                </a:lnTo>
                <a:lnTo>
                  <a:pt x="2295" y="2883"/>
                </a:lnTo>
                <a:lnTo>
                  <a:pt x="2290" y="2895"/>
                </a:lnTo>
                <a:lnTo>
                  <a:pt x="2288" y="2901"/>
                </a:lnTo>
                <a:lnTo>
                  <a:pt x="2288" y="2905"/>
                </a:lnTo>
                <a:lnTo>
                  <a:pt x="2290" y="2909"/>
                </a:lnTo>
                <a:lnTo>
                  <a:pt x="2294" y="2912"/>
                </a:lnTo>
                <a:lnTo>
                  <a:pt x="2300" y="2915"/>
                </a:lnTo>
                <a:lnTo>
                  <a:pt x="2309" y="2918"/>
                </a:lnTo>
                <a:lnTo>
                  <a:pt x="2326" y="2922"/>
                </a:lnTo>
                <a:lnTo>
                  <a:pt x="2341" y="2928"/>
                </a:lnTo>
                <a:lnTo>
                  <a:pt x="2352" y="2934"/>
                </a:lnTo>
                <a:lnTo>
                  <a:pt x="2362" y="2941"/>
                </a:lnTo>
                <a:lnTo>
                  <a:pt x="2370" y="2950"/>
                </a:lnTo>
                <a:lnTo>
                  <a:pt x="2375" y="2960"/>
                </a:lnTo>
                <a:lnTo>
                  <a:pt x="2378" y="2973"/>
                </a:lnTo>
                <a:lnTo>
                  <a:pt x="2380" y="2989"/>
                </a:lnTo>
                <a:lnTo>
                  <a:pt x="2378" y="2997"/>
                </a:lnTo>
                <a:lnTo>
                  <a:pt x="2377" y="3004"/>
                </a:lnTo>
                <a:lnTo>
                  <a:pt x="2373" y="3017"/>
                </a:lnTo>
                <a:lnTo>
                  <a:pt x="2367" y="3027"/>
                </a:lnTo>
                <a:lnTo>
                  <a:pt x="2358" y="3036"/>
                </a:lnTo>
                <a:lnTo>
                  <a:pt x="2351" y="3046"/>
                </a:lnTo>
                <a:lnTo>
                  <a:pt x="2343" y="3058"/>
                </a:lnTo>
                <a:lnTo>
                  <a:pt x="2342" y="3064"/>
                </a:lnTo>
                <a:lnTo>
                  <a:pt x="2339" y="3071"/>
                </a:lnTo>
                <a:lnTo>
                  <a:pt x="2338" y="3080"/>
                </a:lnTo>
                <a:lnTo>
                  <a:pt x="2338" y="3090"/>
                </a:lnTo>
                <a:lnTo>
                  <a:pt x="2336" y="3125"/>
                </a:lnTo>
                <a:lnTo>
                  <a:pt x="2336" y="3151"/>
                </a:lnTo>
                <a:lnTo>
                  <a:pt x="2333" y="3173"/>
                </a:lnTo>
                <a:lnTo>
                  <a:pt x="2428" y="3151"/>
                </a:lnTo>
                <a:lnTo>
                  <a:pt x="2498" y="3136"/>
                </a:lnTo>
                <a:lnTo>
                  <a:pt x="2524" y="3132"/>
                </a:lnTo>
                <a:lnTo>
                  <a:pt x="2533" y="3130"/>
                </a:lnTo>
                <a:lnTo>
                  <a:pt x="2538" y="3130"/>
                </a:lnTo>
                <a:lnTo>
                  <a:pt x="2541" y="3130"/>
                </a:lnTo>
                <a:lnTo>
                  <a:pt x="2544" y="3129"/>
                </a:lnTo>
                <a:lnTo>
                  <a:pt x="2547" y="3126"/>
                </a:lnTo>
                <a:lnTo>
                  <a:pt x="2549" y="3120"/>
                </a:lnTo>
                <a:lnTo>
                  <a:pt x="2550" y="3109"/>
                </a:lnTo>
                <a:lnTo>
                  <a:pt x="2547" y="3091"/>
                </a:lnTo>
                <a:lnTo>
                  <a:pt x="2543" y="3072"/>
                </a:lnTo>
                <a:lnTo>
                  <a:pt x="2536" y="3052"/>
                </a:lnTo>
                <a:lnTo>
                  <a:pt x="2525" y="3033"/>
                </a:lnTo>
                <a:lnTo>
                  <a:pt x="2520" y="3023"/>
                </a:lnTo>
                <a:lnTo>
                  <a:pt x="2514" y="3014"/>
                </a:lnTo>
                <a:lnTo>
                  <a:pt x="2499" y="2998"/>
                </a:lnTo>
                <a:lnTo>
                  <a:pt x="2486" y="2985"/>
                </a:lnTo>
                <a:lnTo>
                  <a:pt x="2474" y="2972"/>
                </a:lnTo>
                <a:lnTo>
                  <a:pt x="2463" y="2960"/>
                </a:lnTo>
                <a:lnTo>
                  <a:pt x="2454" y="2947"/>
                </a:lnTo>
                <a:lnTo>
                  <a:pt x="2448" y="2934"/>
                </a:lnTo>
                <a:lnTo>
                  <a:pt x="2444" y="2917"/>
                </a:lnTo>
                <a:lnTo>
                  <a:pt x="2442" y="2898"/>
                </a:lnTo>
                <a:lnTo>
                  <a:pt x="2444" y="2867"/>
                </a:lnTo>
                <a:lnTo>
                  <a:pt x="2448" y="2822"/>
                </a:lnTo>
                <a:lnTo>
                  <a:pt x="2454" y="2768"/>
                </a:lnTo>
                <a:lnTo>
                  <a:pt x="2461" y="2710"/>
                </a:lnTo>
                <a:lnTo>
                  <a:pt x="2472" y="2649"/>
                </a:lnTo>
                <a:lnTo>
                  <a:pt x="2480" y="2591"/>
                </a:lnTo>
                <a:lnTo>
                  <a:pt x="2490" y="2540"/>
                </a:lnTo>
                <a:lnTo>
                  <a:pt x="2501" y="2500"/>
                </a:lnTo>
                <a:lnTo>
                  <a:pt x="2509" y="2468"/>
                </a:lnTo>
                <a:lnTo>
                  <a:pt x="2515" y="2441"/>
                </a:lnTo>
                <a:lnTo>
                  <a:pt x="2522" y="2388"/>
                </a:lnTo>
                <a:lnTo>
                  <a:pt x="2531" y="2336"/>
                </a:lnTo>
                <a:lnTo>
                  <a:pt x="2536" y="2307"/>
                </a:lnTo>
                <a:lnTo>
                  <a:pt x="2543" y="2275"/>
                </a:lnTo>
                <a:lnTo>
                  <a:pt x="2550" y="2241"/>
                </a:lnTo>
                <a:lnTo>
                  <a:pt x="2559" y="2212"/>
                </a:lnTo>
                <a:lnTo>
                  <a:pt x="2568" y="2189"/>
                </a:lnTo>
                <a:lnTo>
                  <a:pt x="2576" y="2167"/>
                </a:lnTo>
                <a:lnTo>
                  <a:pt x="2586" y="2151"/>
                </a:lnTo>
                <a:lnTo>
                  <a:pt x="2597" y="2138"/>
                </a:lnTo>
                <a:lnTo>
                  <a:pt x="2607" y="2129"/>
                </a:lnTo>
                <a:lnTo>
                  <a:pt x="2613" y="2126"/>
                </a:lnTo>
                <a:lnTo>
                  <a:pt x="2617" y="2123"/>
                </a:lnTo>
                <a:lnTo>
                  <a:pt x="2630" y="2120"/>
                </a:lnTo>
                <a:lnTo>
                  <a:pt x="2648" y="2119"/>
                </a:lnTo>
                <a:lnTo>
                  <a:pt x="2693" y="2113"/>
                </a:lnTo>
                <a:lnTo>
                  <a:pt x="2722" y="2109"/>
                </a:lnTo>
                <a:lnTo>
                  <a:pt x="2755" y="2103"/>
                </a:lnTo>
                <a:lnTo>
                  <a:pt x="2794" y="2094"/>
                </a:lnTo>
                <a:lnTo>
                  <a:pt x="2840" y="2081"/>
                </a:lnTo>
                <a:lnTo>
                  <a:pt x="2863" y="2075"/>
                </a:lnTo>
                <a:lnTo>
                  <a:pt x="2888" y="2071"/>
                </a:lnTo>
                <a:lnTo>
                  <a:pt x="2912" y="2067"/>
                </a:lnTo>
                <a:lnTo>
                  <a:pt x="2937" y="2064"/>
                </a:lnTo>
                <a:lnTo>
                  <a:pt x="2962" y="2062"/>
                </a:lnTo>
                <a:lnTo>
                  <a:pt x="2988" y="2062"/>
                </a:lnTo>
                <a:lnTo>
                  <a:pt x="3036" y="2062"/>
                </a:lnTo>
                <a:lnTo>
                  <a:pt x="3081" y="2065"/>
                </a:lnTo>
                <a:lnTo>
                  <a:pt x="3123" y="2070"/>
                </a:lnTo>
                <a:lnTo>
                  <a:pt x="3186" y="2078"/>
                </a:lnTo>
                <a:lnTo>
                  <a:pt x="3206" y="2081"/>
                </a:lnTo>
                <a:lnTo>
                  <a:pt x="3213" y="2084"/>
                </a:lnTo>
                <a:lnTo>
                  <a:pt x="3221" y="2087"/>
                </a:lnTo>
                <a:lnTo>
                  <a:pt x="3225" y="2091"/>
                </a:lnTo>
                <a:lnTo>
                  <a:pt x="3229" y="2096"/>
                </a:lnTo>
                <a:lnTo>
                  <a:pt x="3232" y="2100"/>
                </a:lnTo>
                <a:lnTo>
                  <a:pt x="3234" y="2106"/>
                </a:lnTo>
                <a:lnTo>
                  <a:pt x="3237" y="2119"/>
                </a:lnTo>
                <a:lnTo>
                  <a:pt x="3237" y="2135"/>
                </a:lnTo>
                <a:lnTo>
                  <a:pt x="3237" y="2177"/>
                </a:lnTo>
                <a:lnTo>
                  <a:pt x="3237" y="2225"/>
                </a:lnTo>
                <a:lnTo>
                  <a:pt x="3237" y="2247"/>
                </a:lnTo>
                <a:lnTo>
                  <a:pt x="3235" y="2267"/>
                </a:lnTo>
                <a:lnTo>
                  <a:pt x="3231" y="2286"/>
                </a:lnTo>
                <a:lnTo>
                  <a:pt x="3229" y="2295"/>
                </a:lnTo>
                <a:lnTo>
                  <a:pt x="3225" y="2304"/>
                </a:lnTo>
                <a:lnTo>
                  <a:pt x="3221" y="2311"/>
                </a:lnTo>
                <a:lnTo>
                  <a:pt x="3216" y="2318"/>
                </a:lnTo>
                <a:lnTo>
                  <a:pt x="3210" y="2326"/>
                </a:lnTo>
                <a:lnTo>
                  <a:pt x="3203" y="2333"/>
                </a:lnTo>
                <a:lnTo>
                  <a:pt x="3187" y="2343"/>
                </a:lnTo>
                <a:lnTo>
                  <a:pt x="3173" y="2352"/>
                </a:lnTo>
                <a:lnTo>
                  <a:pt x="3149" y="2366"/>
                </a:lnTo>
                <a:lnTo>
                  <a:pt x="3139" y="2374"/>
                </a:lnTo>
                <a:lnTo>
                  <a:pt x="3132" y="2382"/>
                </a:lnTo>
                <a:lnTo>
                  <a:pt x="3126" y="2394"/>
                </a:lnTo>
                <a:lnTo>
                  <a:pt x="3123" y="2407"/>
                </a:lnTo>
                <a:lnTo>
                  <a:pt x="3122" y="2414"/>
                </a:lnTo>
                <a:lnTo>
                  <a:pt x="3119" y="2422"/>
                </a:lnTo>
                <a:lnTo>
                  <a:pt x="3116" y="2426"/>
                </a:lnTo>
                <a:lnTo>
                  <a:pt x="3112" y="2430"/>
                </a:lnTo>
                <a:lnTo>
                  <a:pt x="3107" y="2433"/>
                </a:lnTo>
                <a:lnTo>
                  <a:pt x="3103" y="2435"/>
                </a:lnTo>
                <a:lnTo>
                  <a:pt x="3093" y="2438"/>
                </a:lnTo>
                <a:lnTo>
                  <a:pt x="3082" y="2439"/>
                </a:lnTo>
                <a:lnTo>
                  <a:pt x="3074" y="2438"/>
                </a:lnTo>
                <a:lnTo>
                  <a:pt x="3065" y="2438"/>
                </a:lnTo>
                <a:lnTo>
                  <a:pt x="3010" y="2454"/>
                </a:lnTo>
                <a:lnTo>
                  <a:pt x="3005" y="2478"/>
                </a:lnTo>
                <a:lnTo>
                  <a:pt x="2997" y="2537"/>
                </a:lnTo>
                <a:lnTo>
                  <a:pt x="2992" y="2570"/>
                </a:lnTo>
                <a:lnTo>
                  <a:pt x="2989" y="2602"/>
                </a:lnTo>
                <a:lnTo>
                  <a:pt x="2988" y="2630"/>
                </a:lnTo>
                <a:lnTo>
                  <a:pt x="2988" y="2641"/>
                </a:lnTo>
                <a:lnTo>
                  <a:pt x="2989" y="2650"/>
                </a:lnTo>
                <a:lnTo>
                  <a:pt x="2991" y="2657"/>
                </a:lnTo>
                <a:lnTo>
                  <a:pt x="2994" y="2662"/>
                </a:lnTo>
                <a:lnTo>
                  <a:pt x="2997" y="2665"/>
                </a:lnTo>
                <a:lnTo>
                  <a:pt x="3001" y="2666"/>
                </a:lnTo>
                <a:lnTo>
                  <a:pt x="3005" y="2665"/>
                </a:lnTo>
                <a:lnTo>
                  <a:pt x="3011" y="2662"/>
                </a:lnTo>
                <a:lnTo>
                  <a:pt x="3023" y="2653"/>
                </a:lnTo>
                <a:lnTo>
                  <a:pt x="3040" y="2639"/>
                </a:lnTo>
                <a:lnTo>
                  <a:pt x="3059" y="2621"/>
                </a:lnTo>
                <a:lnTo>
                  <a:pt x="3082" y="2599"/>
                </a:lnTo>
                <a:lnTo>
                  <a:pt x="3110" y="2575"/>
                </a:lnTo>
                <a:lnTo>
                  <a:pt x="3135" y="2553"/>
                </a:lnTo>
                <a:lnTo>
                  <a:pt x="3152" y="2537"/>
                </a:lnTo>
                <a:lnTo>
                  <a:pt x="3170" y="2516"/>
                </a:lnTo>
                <a:lnTo>
                  <a:pt x="3177" y="2509"/>
                </a:lnTo>
                <a:lnTo>
                  <a:pt x="3186" y="2502"/>
                </a:lnTo>
                <a:lnTo>
                  <a:pt x="3199" y="2494"/>
                </a:lnTo>
                <a:lnTo>
                  <a:pt x="3219" y="2483"/>
                </a:lnTo>
                <a:lnTo>
                  <a:pt x="3261" y="2461"/>
                </a:lnTo>
                <a:lnTo>
                  <a:pt x="3277" y="2451"/>
                </a:lnTo>
                <a:lnTo>
                  <a:pt x="3290" y="2441"/>
                </a:lnTo>
                <a:lnTo>
                  <a:pt x="3301" y="2429"/>
                </a:lnTo>
                <a:lnTo>
                  <a:pt x="3308" y="2417"/>
                </a:lnTo>
                <a:lnTo>
                  <a:pt x="3314" y="2401"/>
                </a:lnTo>
                <a:lnTo>
                  <a:pt x="3320" y="2382"/>
                </a:lnTo>
                <a:lnTo>
                  <a:pt x="3322" y="2365"/>
                </a:lnTo>
                <a:lnTo>
                  <a:pt x="3321" y="2353"/>
                </a:lnTo>
                <a:lnTo>
                  <a:pt x="3320" y="2343"/>
                </a:lnTo>
                <a:lnTo>
                  <a:pt x="3315" y="2334"/>
                </a:lnTo>
                <a:lnTo>
                  <a:pt x="3314" y="2324"/>
                </a:lnTo>
                <a:lnTo>
                  <a:pt x="3314" y="2311"/>
                </a:lnTo>
                <a:lnTo>
                  <a:pt x="3318" y="2294"/>
                </a:lnTo>
                <a:lnTo>
                  <a:pt x="3328" y="2270"/>
                </a:lnTo>
                <a:lnTo>
                  <a:pt x="3352" y="2214"/>
                </a:lnTo>
                <a:lnTo>
                  <a:pt x="3373" y="2157"/>
                </a:lnTo>
                <a:lnTo>
                  <a:pt x="3391" y="2104"/>
                </a:lnTo>
                <a:lnTo>
                  <a:pt x="3398" y="2080"/>
                </a:lnTo>
                <a:lnTo>
                  <a:pt x="3402" y="2056"/>
                </a:lnTo>
                <a:lnTo>
                  <a:pt x="3407" y="2035"/>
                </a:lnTo>
                <a:lnTo>
                  <a:pt x="3407" y="2016"/>
                </a:lnTo>
                <a:lnTo>
                  <a:pt x="3405" y="2005"/>
                </a:lnTo>
                <a:lnTo>
                  <a:pt x="3402" y="1997"/>
                </a:lnTo>
                <a:lnTo>
                  <a:pt x="3400" y="1989"/>
                </a:lnTo>
                <a:lnTo>
                  <a:pt x="3397" y="1981"/>
                </a:lnTo>
                <a:lnTo>
                  <a:pt x="3392" y="1975"/>
                </a:lnTo>
                <a:lnTo>
                  <a:pt x="3386" y="1968"/>
                </a:lnTo>
                <a:lnTo>
                  <a:pt x="3381" y="1962"/>
                </a:lnTo>
                <a:lnTo>
                  <a:pt x="3373" y="1956"/>
                </a:lnTo>
                <a:lnTo>
                  <a:pt x="3365" y="1952"/>
                </a:lnTo>
                <a:lnTo>
                  <a:pt x="3356" y="1949"/>
                </a:lnTo>
                <a:lnTo>
                  <a:pt x="3347" y="1946"/>
                </a:lnTo>
                <a:lnTo>
                  <a:pt x="3336" y="1944"/>
                </a:lnTo>
                <a:lnTo>
                  <a:pt x="3174" y="1918"/>
                </a:lnTo>
                <a:lnTo>
                  <a:pt x="3056" y="18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15633610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50"/>
                                        <p:tgtEl>
                                          <p:spTgt spid="18"/>
                                        </p:tgtEl>
                                      </p:cBhvr>
                                    </p:animEffect>
                                    <p:anim calcmode="lin" valueType="num">
                                      <p:cBhvr>
                                        <p:cTn id="13" dur="250" fill="hold"/>
                                        <p:tgtEl>
                                          <p:spTgt spid="18"/>
                                        </p:tgtEl>
                                        <p:attrNameLst>
                                          <p:attrName>ppt_x</p:attrName>
                                        </p:attrNameLst>
                                      </p:cBhvr>
                                      <p:tavLst>
                                        <p:tav tm="0">
                                          <p:val>
                                            <p:strVal val="#ppt_x"/>
                                          </p:val>
                                        </p:tav>
                                        <p:tav tm="100000">
                                          <p:val>
                                            <p:strVal val="#ppt_x"/>
                                          </p:val>
                                        </p:tav>
                                      </p:tavLst>
                                    </p:anim>
                                    <p:anim calcmode="lin" valueType="num">
                                      <p:cBhvr>
                                        <p:cTn id="14" dur="25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1"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50"/>
                                        <p:tgtEl>
                                          <p:spTgt spid="17"/>
                                        </p:tgtEl>
                                      </p:cBhvr>
                                    </p:animEffec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250"/>
                                        <p:tgtEl>
                                          <p:spTgt spid="19"/>
                                        </p:tgtEl>
                                      </p:cBhvr>
                                    </p:animEffect>
                                    <p:anim calcmode="lin" valueType="num">
                                      <p:cBhvr>
                                        <p:cTn id="28" dur="250" fill="hold"/>
                                        <p:tgtEl>
                                          <p:spTgt spid="19"/>
                                        </p:tgtEl>
                                        <p:attrNameLst>
                                          <p:attrName>ppt_x</p:attrName>
                                        </p:attrNameLst>
                                      </p:cBhvr>
                                      <p:tavLst>
                                        <p:tav tm="0">
                                          <p:val>
                                            <p:strVal val="#ppt_x"/>
                                          </p:val>
                                        </p:tav>
                                        <p:tav tm="100000">
                                          <p:val>
                                            <p:strVal val="#ppt_x"/>
                                          </p:val>
                                        </p:tav>
                                      </p:tavLst>
                                    </p:anim>
                                    <p:anim calcmode="lin" valueType="num">
                                      <p:cBhvr>
                                        <p:cTn id="29" dur="2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1" nodeType="clickEffect">
                                  <p:stCondLst>
                                    <p:cond delay="0"/>
                                  </p:stCondLst>
                                  <p:childTnLst>
                                    <p:animMotion origin="layout" path="M 6.25E-7 -1.48148E-6 L 0.1112 0.13195 " pathEditMode="relative" rAng="0" ptsTypes="AA">
                                      <p:cBhvr>
                                        <p:cTn id="33" dur="1000" fill="hold"/>
                                        <p:tgtEl>
                                          <p:spTgt spid="19"/>
                                        </p:tgtEl>
                                        <p:attrNameLst>
                                          <p:attrName>ppt_x</p:attrName>
                                          <p:attrName>ppt_y</p:attrName>
                                        </p:attrNameLst>
                                      </p:cBhvr>
                                      <p:rCtr x="5560" y="6597"/>
                                    </p:animMotion>
                                  </p:childTnLst>
                                </p:cTn>
                              </p:par>
                              <p:par>
                                <p:cTn id="34" presetID="42" presetClass="path" presetSubtype="0" accel="50000" decel="50000" fill="hold" nodeType="withEffect">
                                  <p:stCondLst>
                                    <p:cond delay="0"/>
                                  </p:stCondLst>
                                  <p:childTnLst>
                                    <p:animMotion origin="layout" path="M 1.45833E-6 -2.59259E-6 L 0.20404 0.19815 " pathEditMode="relative" rAng="0" ptsTypes="AA">
                                      <p:cBhvr>
                                        <p:cTn id="35" dur="1000" fill="hold"/>
                                        <p:tgtEl>
                                          <p:spTgt spid="18"/>
                                        </p:tgtEl>
                                        <p:attrNameLst>
                                          <p:attrName>ppt_x</p:attrName>
                                          <p:attrName>ppt_y</p:attrName>
                                        </p:attrNameLst>
                                      </p:cBhvr>
                                      <p:rCtr x="10195" y="9907"/>
                                    </p:animMotion>
                                  </p:childTnLst>
                                </p:cTn>
                              </p:par>
                              <p:par>
                                <p:cTn id="36" presetID="42" presetClass="path" presetSubtype="0" accel="50000" decel="50000" fill="hold" grpId="0" nodeType="withEffect">
                                  <p:stCondLst>
                                    <p:cond delay="0"/>
                                  </p:stCondLst>
                                  <p:childTnLst>
                                    <p:animMotion origin="layout" path="M 2.5E-6 2.22222E-6 L -0.203 -0.19283 " pathEditMode="relative" rAng="0" ptsTypes="AA">
                                      <p:cBhvr>
                                        <p:cTn id="37" dur="1000" fill="hold"/>
                                        <p:tgtEl>
                                          <p:spTgt spid="17"/>
                                        </p:tgtEl>
                                        <p:attrNameLst>
                                          <p:attrName>ppt_x</p:attrName>
                                          <p:attrName>ppt_y</p:attrName>
                                        </p:attrNameLst>
                                      </p:cBhvr>
                                      <p:rCtr x="-10156" y="-9653"/>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grpId="2" nodeType="clickEffect">
                                  <p:stCondLst>
                                    <p:cond delay="0"/>
                                  </p:stCondLst>
                                  <p:childTnLst>
                                    <p:animMotion origin="layout" path="M 0.1112 0.13195 L 0.1112 -0.0044 " pathEditMode="relative" rAng="0" ptsTypes="AA">
                                      <p:cBhvr>
                                        <p:cTn id="41" dur="1000" fill="hold"/>
                                        <p:tgtEl>
                                          <p:spTgt spid="19"/>
                                        </p:tgtEl>
                                        <p:attrNameLst>
                                          <p:attrName>ppt_x</p:attrName>
                                          <p:attrName>ppt_y</p:attrName>
                                        </p:attrNameLst>
                                      </p:cBhvr>
                                      <p:rCtr x="0" y="-6829"/>
                                    </p:animMotion>
                                  </p:childTnLst>
                                </p:cTn>
                              </p:par>
                              <p:par>
                                <p:cTn id="42" presetID="42" presetClass="path" presetSubtype="0" accel="50000" decel="50000" fill="hold" nodeType="withEffect">
                                  <p:stCondLst>
                                    <p:cond delay="0"/>
                                  </p:stCondLst>
                                  <p:childTnLst>
                                    <p:animMotion origin="layout" path="M 0.20404 0.19815 L 0.20404 0.00926 " pathEditMode="relative" rAng="0" ptsTypes="AA">
                                      <p:cBhvr>
                                        <p:cTn id="43" dur="1000" fill="hold"/>
                                        <p:tgtEl>
                                          <p:spTgt spid="18"/>
                                        </p:tgtEl>
                                        <p:attrNameLst>
                                          <p:attrName>ppt_x</p:attrName>
                                          <p:attrName>ppt_y</p:attrName>
                                        </p:attrNameLst>
                                      </p:cBhvr>
                                      <p:rCtr x="0" y="-9444"/>
                                    </p:animMotion>
                                  </p:childTnLst>
                                </p:cTn>
                              </p:par>
                              <p:par>
                                <p:cTn id="44" presetID="42" presetClass="path" presetSubtype="0" accel="50000" decel="50000" fill="hold" grpId="1" nodeType="withEffect">
                                  <p:stCondLst>
                                    <p:cond delay="0"/>
                                  </p:stCondLst>
                                  <p:childTnLst>
                                    <p:animMotion origin="layout" path="M 6.25E-7 -7.40741E-7 L 0.00234 0.19792 " pathEditMode="relative" rAng="0" ptsTypes="AA">
                                      <p:cBhvr>
                                        <p:cTn id="45" dur="1000" fill="hold"/>
                                        <p:tgtEl>
                                          <p:spTgt spid="20"/>
                                        </p:tgtEl>
                                        <p:attrNameLst>
                                          <p:attrName>ppt_x</p:attrName>
                                          <p:attrName>ppt_y</p:attrName>
                                        </p:attrNameLst>
                                      </p:cBhvr>
                                      <p:rCtr x="117" y="9884"/>
                                    </p:animMotion>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0.20404 0.00926 L 0.00117 0.20301 " pathEditMode="relative" rAng="0" ptsTypes="AA">
                                      <p:cBhvr>
                                        <p:cTn id="49" dur="1000" fill="hold"/>
                                        <p:tgtEl>
                                          <p:spTgt spid="18"/>
                                        </p:tgtEl>
                                        <p:attrNameLst>
                                          <p:attrName>ppt_x</p:attrName>
                                          <p:attrName>ppt_y</p:attrName>
                                        </p:attrNameLst>
                                      </p:cBhvr>
                                      <p:rCtr x="-10208" y="9676"/>
                                    </p:animMotion>
                                  </p:childTnLst>
                                </p:cTn>
                              </p:par>
                              <p:par>
                                <p:cTn id="50" presetID="42" presetClass="path" presetSubtype="0" accel="50000" decel="50000" fill="hold" grpId="3" nodeType="withEffect">
                                  <p:stCondLst>
                                    <p:cond delay="0"/>
                                  </p:stCondLst>
                                  <p:childTnLst>
                                    <p:animMotion origin="layout" path="M 0.1112 -0.0044 L -0.0319 0.13195 " pathEditMode="relative" rAng="0" ptsTypes="AA">
                                      <p:cBhvr>
                                        <p:cTn id="51" dur="1000" fill="hold"/>
                                        <p:tgtEl>
                                          <p:spTgt spid="19"/>
                                        </p:tgtEl>
                                        <p:attrNameLst>
                                          <p:attrName>ppt_x</p:attrName>
                                          <p:attrName>ppt_y</p:attrName>
                                        </p:attrNameLst>
                                      </p:cBhvr>
                                      <p:rCtr x="-7161" y="68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9" grpId="0" animBg="1"/>
      <p:bldP spid="19" grpId="1" animBg="1"/>
      <p:bldP spid="19" grpId="2" animBg="1"/>
      <p:bldP spid="19" grpId="3" animBg="1"/>
      <p:bldP spid="20" grpId="0" animBg="1"/>
      <p:bldP spid="20"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5788" y="-120710"/>
            <a:ext cx="676875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Corridor Mode</a:t>
            </a:r>
          </a:p>
        </p:txBody>
      </p:sp>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6880" y="3928029"/>
            <a:ext cx="3095522" cy="2426220"/>
          </a:xfrm>
          <a:prstGeom prst="rect">
            <a:avLst/>
          </a:prstGeom>
        </p:spPr>
      </p:pic>
      <p:sp>
        <p:nvSpPr>
          <p:cNvPr id="8" name="矩形 7"/>
          <p:cNvSpPr/>
          <p:nvPr/>
        </p:nvSpPr>
        <p:spPr bwMode="auto">
          <a:xfrm>
            <a:off x="1198534" y="4122001"/>
            <a:ext cx="864096" cy="1512168"/>
          </a:xfrm>
          <a:prstGeom prst="rect">
            <a:avLst/>
          </a:prstGeom>
          <a:solidFill>
            <a:schemeClr val="accent1">
              <a:lumMod val="75000"/>
            </a:schemeClr>
          </a:solidFill>
          <a:ln w="9525" algn="ctr">
            <a:solidFill>
              <a:schemeClr val="bg1"/>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4" name="矩形 13"/>
          <p:cNvSpPr/>
          <p:nvPr/>
        </p:nvSpPr>
        <p:spPr bwMode="auto">
          <a:xfrm>
            <a:off x="2102593" y="4122001"/>
            <a:ext cx="864096" cy="1512168"/>
          </a:xfrm>
          <a:prstGeom prst="rect">
            <a:avLst/>
          </a:prstGeom>
          <a:solidFill>
            <a:schemeClr val="accent1">
              <a:lumMod val="75000"/>
            </a:schemeClr>
          </a:solidFill>
          <a:ln w="9525" algn="ctr">
            <a:solidFill>
              <a:schemeClr val="bg1"/>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5" name="矩形 14"/>
          <p:cNvSpPr/>
          <p:nvPr/>
        </p:nvSpPr>
        <p:spPr bwMode="auto">
          <a:xfrm>
            <a:off x="3007775" y="4122001"/>
            <a:ext cx="864096" cy="1512168"/>
          </a:xfrm>
          <a:prstGeom prst="rect">
            <a:avLst/>
          </a:prstGeom>
          <a:solidFill>
            <a:schemeClr val="accent1">
              <a:lumMod val="75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60712" y="3951347"/>
            <a:ext cx="3095522" cy="2426220"/>
          </a:xfrm>
          <a:prstGeom prst="rect">
            <a:avLst/>
          </a:prstGeom>
        </p:spPr>
      </p:pic>
      <p:sp>
        <p:nvSpPr>
          <p:cNvPr id="20" name="矩形 19"/>
          <p:cNvSpPr/>
          <p:nvPr/>
        </p:nvSpPr>
        <p:spPr bwMode="auto">
          <a:xfrm>
            <a:off x="4571244" y="4152587"/>
            <a:ext cx="864096" cy="1512168"/>
          </a:xfrm>
          <a:prstGeom prst="rect">
            <a:avLst/>
          </a:prstGeom>
          <a:solidFill>
            <a:schemeClr val="accent1">
              <a:lumMod val="75000"/>
            </a:schemeClr>
          </a:solidFill>
          <a:ln w="9525" algn="ctr">
            <a:solidFill>
              <a:schemeClr val="bg1"/>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9446" y="3955108"/>
            <a:ext cx="3095522" cy="2426220"/>
          </a:xfrm>
          <a:prstGeom prst="rect">
            <a:avLst/>
          </a:prstGeom>
        </p:spPr>
      </p:pic>
      <p:sp>
        <p:nvSpPr>
          <p:cNvPr id="27" name="矩形 26"/>
          <p:cNvSpPr/>
          <p:nvPr/>
        </p:nvSpPr>
        <p:spPr bwMode="auto">
          <a:xfrm>
            <a:off x="7968208" y="4149080"/>
            <a:ext cx="864096" cy="1512168"/>
          </a:xfrm>
          <a:prstGeom prst="rect">
            <a:avLst/>
          </a:prstGeom>
          <a:solidFill>
            <a:schemeClr val="accent1">
              <a:lumMod val="75000"/>
            </a:schemeClr>
          </a:solidFill>
          <a:ln w="9525" algn="ctr">
            <a:solidFill>
              <a:schemeClr val="bg1"/>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2" name="矩形 31"/>
          <p:cNvSpPr/>
          <p:nvPr/>
        </p:nvSpPr>
        <p:spPr bwMode="auto">
          <a:xfrm>
            <a:off x="5475303" y="5181312"/>
            <a:ext cx="864096" cy="480612"/>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3" name="矩形 32"/>
          <p:cNvSpPr/>
          <p:nvPr/>
        </p:nvSpPr>
        <p:spPr bwMode="auto">
          <a:xfrm>
            <a:off x="5475303" y="4668857"/>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4" name="矩形 33"/>
          <p:cNvSpPr/>
          <p:nvPr/>
        </p:nvSpPr>
        <p:spPr bwMode="auto">
          <a:xfrm>
            <a:off x="5475303" y="4156402"/>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5" name="矩形 34"/>
          <p:cNvSpPr/>
          <p:nvPr/>
        </p:nvSpPr>
        <p:spPr bwMode="auto">
          <a:xfrm>
            <a:off x="6379362" y="4152587"/>
            <a:ext cx="864096" cy="1512168"/>
          </a:xfrm>
          <a:prstGeom prst="rect">
            <a:avLst/>
          </a:prstGeom>
          <a:solidFill>
            <a:schemeClr val="accent1">
              <a:lumMod val="75000"/>
            </a:schemeClr>
          </a:solidFill>
          <a:ln w="9525" algn="ctr">
            <a:solidFill>
              <a:schemeClr val="bg1"/>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6" name="矩形 35"/>
          <p:cNvSpPr/>
          <p:nvPr/>
        </p:nvSpPr>
        <p:spPr bwMode="auto">
          <a:xfrm>
            <a:off x="8889193" y="5180636"/>
            <a:ext cx="864096" cy="480612"/>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7" name="矩形 36"/>
          <p:cNvSpPr/>
          <p:nvPr/>
        </p:nvSpPr>
        <p:spPr bwMode="auto">
          <a:xfrm>
            <a:off x="8889193" y="4668181"/>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8" name="矩形 37"/>
          <p:cNvSpPr/>
          <p:nvPr/>
        </p:nvSpPr>
        <p:spPr bwMode="auto">
          <a:xfrm>
            <a:off x="8889193" y="4155726"/>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9" name="矩形 38"/>
          <p:cNvSpPr/>
          <p:nvPr/>
        </p:nvSpPr>
        <p:spPr bwMode="auto">
          <a:xfrm>
            <a:off x="9810178" y="5180636"/>
            <a:ext cx="864096" cy="480612"/>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40" name="矩形 39"/>
          <p:cNvSpPr/>
          <p:nvPr/>
        </p:nvSpPr>
        <p:spPr bwMode="auto">
          <a:xfrm>
            <a:off x="9810178" y="4668181"/>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41" name="矩形 40"/>
          <p:cNvSpPr/>
          <p:nvPr/>
        </p:nvSpPr>
        <p:spPr bwMode="auto">
          <a:xfrm>
            <a:off x="9810178" y="4155726"/>
            <a:ext cx="864096" cy="468000"/>
          </a:xfrm>
          <a:prstGeom prst="rect">
            <a:avLst/>
          </a:prstGeom>
          <a:solidFill>
            <a:schemeClr val="tx2">
              <a:lumMod val="60000"/>
              <a:lumOff val="40000"/>
            </a:schemeClr>
          </a:solidFill>
          <a:ln w="9525" algn="ctr">
            <a:solidFill>
              <a:schemeClr val="bg1"/>
            </a:solid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42" name="矩形 41"/>
          <p:cNvSpPr/>
          <p:nvPr/>
        </p:nvSpPr>
        <p:spPr>
          <a:xfrm>
            <a:off x="2317883" y="6286611"/>
            <a:ext cx="433515" cy="523220"/>
          </a:xfrm>
          <a:prstGeom prst="rect">
            <a:avLst/>
          </a:prstGeom>
        </p:spPr>
        <p:txBody>
          <a:bodyPr wrap="square">
            <a:spAutoFit/>
          </a:bodyPr>
          <a:lstStyle/>
          <a:p>
            <a:pPr lvl="0">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3</a:t>
            </a:r>
            <a:endParaRPr lang="en-US" altLang="zh-CN" sz="2800" dirty="0">
              <a:solidFill>
                <a:schemeClr val="bg1"/>
              </a:solidFill>
              <a:latin typeface="Source Sans Pro Light" panose="020B0403030403020204" pitchFamily="34" charset="0"/>
            </a:endParaRPr>
          </a:p>
        </p:txBody>
      </p:sp>
      <p:sp>
        <p:nvSpPr>
          <p:cNvPr id="43" name="矩形 42"/>
          <p:cNvSpPr/>
          <p:nvPr/>
        </p:nvSpPr>
        <p:spPr>
          <a:xfrm>
            <a:off x="5714166" y="6285794"/>
            <a:ext cx="433515" cy="523220"/>
          </a:xfrm>
          <a:prstGeom prst="rect">
            <a:avLst/>
          </a:prstGeom>
        </p:spPr>
        <p:txBody>
          <a:bodyPr wrap="square">
            <a:spAutoFit/>
          </a:bodyPr>
          <a:lstStyle/>
          <a:p>
            <a:pPr lvl="0">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5</a:t>
            </a:r>
            <a:endParaRPr lang="en-US" altLang="zh-CN" sz="2800" dirty="0">
              <a:solidFill>
                <a:schemeClr val="bg1"/>
              </a:solidFill>
              <a:latin typeface="Source Sans Pro Light" panose="020B0403030403020204" pitchFamily="34" charset="0"/>
            </a:endParaRPr>
          </a:p>
        </p:txBody>
      </p:sp>
      <p:sp>
        <p:nvSpPr>
          <p:cNvPr id="44" name="矩形 43"/>
          <p:cNvSpPr/>
          <p:nvPr/>
        </p:nvSpPr>
        <p:spPr>
          <a:xfrm>
            <a:off x="9110449" y="6285794"/>
            <a:ext cx="433515" cy="523220"/>
          </a:xfrm>
          <a:prstGeom prst="rect">
            <a:avLst/>
          </a:prstGeom>
        </p:spPr>
        <p:txBody>
          <a:bodyPr wrap="square">
            <a:spAutoFit/>
          </a:bodyPr>
          <a:lstStyle/>
          <a:p>
            <a:pPr lvl="0">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7</a:t>
            </a:r>
            <a:endParaRPr lang="en-US" altLang="zh-CN" sz="2800" dirty="0">
              <a:solidFill>
                <a:schemeClr val="bg1"/>
              </a:solidFill>
              <a:latin typeface="Source Sans Pro Light" panose="020B0403030403020204" pitchFamily="34" charset="0"/>
            </a:endParaRPr>
          </a:p>
        </p:txBody>
      </p:sp>
      <p:pic>
        <p:nvPicPr>
          <p:cNvPr id="9" name="图片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69543" y="623740"/>
            <a:ext cx="5305425" cy="3095625"/>
          </a:xfrm>
          <a:prstGeom prst="rect">
            <a:avLst/>
          </a:prstGeom>
        </p:spPr>
      </p:pic>
      <p:sp>
        <p:nvSpPr>
          <p:cNvPr id="10" name="矩形 9"/>
          <p:cNvSpPr/>
          <p:nvPr/>
        </p:nvSpPr>
        <p:spPr>
          <a:xfrm>
            <a:off x="115788" y="1217445"/>
            <a:ext cx="5598378" cy="1302921"/>
          </a:xfrm>
          <a:prstGeom prst="rect">
            <a:avLst/>
          </a:prstGeom>
        </p:spPr>
        <p:txBody>
          <a:bodyPr wrap="square">
            <a:spAutoFit/>
          </a:bodyPr>
          <a:lstStyle/>
          <a:p>
            <a:pPr lvl="0">
              <a:spcBef>
                <a:spcPts val="600"/>
              </a:spcBef>
              <a:spcAft>
                <a:spcPts val="200"/>
              </a:spcAft>
              <a:buClr>
                <a:srgbClr val="0070C0"/>
              </a:buClr>
              <a:buSzPts val="750"/>
            </a:pPr>
            <a:r>
              <a:rPr lang="en-US" altLang="zh-CN" sz="2400" b="1" dirty="0">
                <a:solidFill>
                  <a:schemeClr val="bg1"/>
                </a:solidFill>
                <a:latin typeface="Source Sans Pro Light" panose="020B0403030403020204" pitchFamily="34" charset="0"/>
              </a:rPr>
              <a:t>Easy to support IP Cameras that working under corridor mode</a:t>
            </a:r>
          </a:p>
          <a:p>
            <a:pPr lvl="0">
              <a:spcBef>
                <a:spcPts val="600"/>
              </a:spcBef>
              <a:spcAft>
                <a:spcPts val="200"/>
              </a:spcAft>
              <a:buClr>
                <a:srgbClr val="0070C0"/>
              </a:buClr>
              <a:buSzPts val="750"/>
            </a:pPr>
            <a:r>
              <a:rPr lang="en-US" altLang="zh-CN" sz="2400" b="1" dirty="0">
                <a:solidFill>
                  <a:schemeClr val="bg1"/>
                </a:solidFill>
                <a:latin typeface="Source Sans Pro Light" panose="020B0403030403020204" pitchFamily="34" charset="0"/>
              </a:rPr>
              <a:t>User can also play back in corridor mode</a:t>
            </a:r>
          </a:p>
        </p:txBody>
      </p:sp>
      <p:sp>
        <p:nvSpPr>
          <p:cNvPr id="46" name="矩形 45"/>
          <p:cNvSpPr/>
          <p:nvPr/>
        </p:nvSpPr>
        <p:spPr>
          <a:xfrm>
            <a:off x="2860068" y="2776522"/>
            <a:ext cx="5598378" cy="523220"/>
          </a:xfrm>
          <a:prstGeom prst="rect">
            <a:avLst/>
          </a:prstGeom>
        </p:spPr>
        <p:txBody>
          <a:bodyPr wrap="square">
            <a:spAutoFit/>
          </a:bodyPr>
          <a:lstStyle/>
          <a:p>
            <a:pPr lvl="0">
              <a:spcBef>
                <a:spcPts val="600"/>
              </a:spcBef>
              <a:spcAft>
                <a:spcPts val="200"/>
              </a:spcAft>
              <a:buClr>
                <a:srgbClr val="0070C0"/>
              </a:buClr>
              <a:buSzPts val="750"/>
            </a:pPr>
            <a:r>
              <a:rPr lang="en-US" altLang="zh-CN" sz="2800" b="1" dirty="0">
                <a:solidFill>
                  <a:schemeClr val="bg1"/>
                </a:solidFill>
                <a:latin typeface="Source Sans Pro Light" panose="020B0403030403020204" pitchFamily="34" charset="0"/>
              </a:rPr>
              <a:t>Double the useful monitoring area</a:t>
            </a:r>
          </a:p>
        </p:txBody>
      </p:sp>
    </p:spTree>
    <p:extLst>
      <p:ext uri="{BB962C8B-B14F-4D97-AF65-F5344CB8AC3E}">
        <p14:creationId xmlns:p14="http://schemas.microsoft.com/office/powerpoint/2010/main" val="348093644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1000"/>
                                        <p:tgtEl>
                                          <p:spTgt spid="36"/>
                                        </p:tgtEl>
                                      </p:cBhvr>
                                    </p:animEffect>
                                    <p:anim calcmode="lin" valueType="num">
                                      <p:cBhvr>
                                        <p:cTn id="83" dur="1000" fill="hold"/>
                                        <p:tgtEl>
                                          <p:spTgt spid="36"/>
                                        </p:tgtEl>
                                        <p:attrNameLst>
                                          <p:attrName>ppt_x</p:attrName>
                                        </p:attrNameLst>
                                      </p:cBhvr>
                                      <p:tavLst>
                                        <p:tav tm="0">
                                          <p:val>
                                            <p:strVal val="#ppt_x"/>
                                          </p:val>
                                        </p:tav>
                                        <p:tav tm="100000">
                                          <p:val>
                                            <p:strVal val="#ppt_x"/>
                                          </p:val>
                                        </p:tav>
                                      </p:tavLst>
                                    </p:anim>
                                    <p:anim calcmode="lin" valueType="num">
                                      <p:cBhvr>
                                        <p:cTn id="84" dur="1000" fill="hold"/>
                                        <p:tgtEl>
                                          <p:spTgt spid="3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1000"/>
                                        <p:tgtEl>
                                          <p:spTgt spid="37"/>
                                        </p:tgtEl>
                                      </p:cBhvr>
                                    </p:animEffect>
                                    <p:anim calcmode="lin" valueType="num">
                                      <p:cBhvr>
                                        <p:cTn id="88" dur="1000" fill="hold"/>
                                        <p:tgtEl>
                                          <p:spTgt spid="37"/>
                                        </p:tgtEl>
                                        <p:attrNameLst>
                                          <p:attrName>ppt_x</p:attrName>
                                        </p:attrNameLst>
                                      </p:cBhvr>
                                      <p:tavLst>
                                        <p:tav tm="0">
                                          <p:val>
                                            <p:strVal val="#ppt_x"/>
                                          </p:val>
                                        </p:tav>
                                        <p:tav tm="100000">
                                          <p:val>
                                            <p:strVal val="#ppt_x"/>
                                          </p:val>
                                        </p:tav>
                                      </p:tavLst>
                                    </p:anim>
                                    <p:anim calcmode="lin" valueType="num">
                                      <p:cBhvr>
                                        <p:cTn id="89" dur="1000" fill="hold"/>
                                        <p:tgtEl>
                                          <p:spTgt spid="3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1000"/>
                                        <p:tgtEl>
                                          <p:spTgt spid="38"/>
                                        </p:tgtEl>
                                      </p:cBhvr>
                                    </p:animEffect>
                                    <p:anim calcmode="lin" valueType="num">
                                      <p:cBhvr>
                                        <p:cTn id="93" dur="1000" fill="hold"/>
                                        <p:tgtEl>
                                          <p:spTgt spid="38"/>
                                        </p:tgtEl>
                                        <p:attrNameLst>
                                          <p:attrName>ppt_x</p:attrName>
                                        </p:attrNameLst>
                                      </p:cBhvr>
                                      <p:tavLst>
                                        <p:tav tm="0">
                                          <p:val>
                                            <p:strVal val="#ppt_x"/>
                                          </p:val>
                                        </p:tav>
                                        <p:tav tm="100000">
                                          <p:val>
                                            <p:strVal val="#ppt_x"/>
                                          </p:val>
                                        </p:tav>
                                      </p:tavLst>
                                    </p:anim>
                                    <p:anim calcmode="lin" valueType="num">
                                      <p:cBhvr>
                                        <p:cTn id="94" dur="1000" fill="hold"/>
                                        <p:tgtEl>
                                          <p:spTgt spid="3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1000"/>
                                        <p:tgtEl>
                                          <p:spTgt spid="39"/>
                                        </p:tgtEl>
                                      </p:cBhvr>
                                    </p:animEffect>
                                    <p:anim calcmode="lin" valueType="num">
                                      <p:cBhvr>
                                        <p:cTn id="98" dur="1000" fill="hold"/>
                                        <p:tgtEl>
                                          <p:spTgt spid="39"/>
                                        </p:tgtEl>
                                        <p:attrNameLst>
                                          <p:attrName>ppt_x</p:attrName>
                                        </p:attrNameLst>
                                      </p:cBhvr>
                                      <p:tavLst>
                                        <p:tav tm="0">
                                          <p:val>
                                            <p:strVal val="#ppt_x"/>
                                          </p:val>
                                        </p:tav>
                                        <p:tav tm="100000">
                                          <p:val>
                                            <p:strVal val="#ppt_x"/>
                                          </p:val>
                                        </p:tav>
                                      </p:tavLst>
                                    </p:anim>
                                    <p:anim calcmode="lin" valueType="num">
                                      <p:cBhvr>
                                        <p:cTn id="99" dur="1000" fill="hold"/>
                                        <p:tgtEl>
                                          <p:spTgt spid="3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1000"/>
                                        <p:tgtEl>
                                          <p:spTgt spid="40"/>
                                        </p:tgtEl>
                                      </p:cBhvr>
                                    </p:animEffect>
                                    <p:anim calcmode="lin" valueType="num">
                                      <p:cBhvr>
                                        <p:cTn id="103" dur="1000" fill="hold"/>
                                        <p:tgtEl>
                                          <p:spTgt spid="40"/>
                                        </p:tgtEl>
                                        <p:attrNameLst>
                                          <p:attrName>ppt_x</p:attrName>
                                        </p:attrNameLst>
                                      </p:cBhvr>
                                      <p:tavLst>
                                        <p:tav tm="0">
                                          <p:val>
                                            <p:strVal val="#ppt_x"/>
                                          </p:val>
                                        </p:tav>
                                        <p:tav tm="100000">
                                          <p:val>
                                            <p:strVal val="#ppt_x"/>
                                          </p:val>
                                        </p:tav>
                                      </p:tavLst>
                                    </p:anim>
                                    <p:anim calcmode="lin" valueType="num">
                                      <p:cBhvr>
                                        <p:cTn id="104" dur="1000" fill="hold"/>
                                        <p:tgtEl>
                                          <p:spTgt spid="4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1000"/>
                                        <p:tgtEl>
                                          <p:spTgt spid="41"/>
                                        </p:tgtEl>
                                      </p:cBhvr>
                                    </p:animEffect>
                                    <p:anim calcmode="lin" valueType="num">
                                      <p:cBhvr>
                                        <p:cTn id="108" dur="1000" fill="hold"/>
                                        <p:tgtEl>
                                          <p:spTgt spid="41"/>
                                        </p:tgtEl>
                                        <p:attrNameLst>
                                          <p:attrName>ppt_x</p:attrName>
                                        </p:attrNameLst>
                                      </p:cBhvr>
                                      <p:tavLst>
                                        <p:tav tm="0">
                                          <p:val>
                                            <p:strVal val="#ppt_x"/>
                                          </p:val>
                                        </p:tav>
                                        <p:tav tm="100000">
                                          <p:val>
                                            <p:strVal val="#ppt_x"/>
                                          </p:val>
                                        </p:tav>
                                      </p:tavLst>
                                    </p:anim>
                                    <p:anim calcmode="lin" valueType="num">
                                      <p:cBhvr>
                                        <p:cTn id="109" dur="1000" fill="hold"/>
                                        <p:tgtEl>
                                          <p:spTgt spid="4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1000"/>
                                        <p:tgtEl>
                                          <p:spTgt spid="42"/>
                                        </p:tgtEl>
                                      </p:cBhvr>
                                    </p:animEffect>
                                    <p:anim calcmode="lin" valueType="num">
                                      <p:cBhvr>
                                        <p:cTn id="113" dur="1000" fill="hold"/>
                                        <p:tgtEl>
                                          <p:spTgt spid="42"/>
                                        </p:tgtEl>
                                        <p:attrNameLst>
                                          <p:attrName>ppt_x</p:attrName>
                                        </p:attrNameLst>
                                      </p:cBhvr>
                                      <p:tavLst>
                                        <p:tav tm="0">
                                          <p:val>
                                            <p:strVal val="#ppt_x"/>
                                          </p:val>
                                        </p:tav>
                                        <p:tav tm="100000">
                                          <p:val>
                                            <p:strVal val="#ppt_x"/>
                                          </p:val>
                                        </p:tav>
                                      </p:tavLst>
                                    </p:anim>
                                    <p:anim calcmode="lin" valueType="num">
                                      <p:cBhvr>
                                        <p:cTn id="114" dur="1000" fill="hold"/>
                                        <p:tgtEl>
                                          <p:spTgt spid="4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1000"/>
                                        <p:tgtEl>
                                          <p:spTgt spid="43"/>
                                        </p:tgtEl>
                                      </p:cBhvr>
                                    </p:animEffect>
                                    <p:anim calcmode="lin" valueType="num">
                                      <p:cBhvr>
                                        <p:cTn id="118" dur="1000" fill="hold"/>
                                        <p:tgtEl>
                                          <p:spTgt spid="43"/>
                                        </p:tgtEl>
                                        <p:attrNameLst>
                                          <p:attrName>ppt_x</p:attrName>
                                        </p:attrNameLst>
                                      </p:cBhvr>
                                      <p:tavLst>
                                        <p:tav tm="0">
                                          <p:val>
                                            <p:strVal val="#ppt_x"/>
                                          </p:val>
                                        </p:tav>
                                        <p:tav tm="100000">
                                          <p:val>
                                            <p:strVal val="#ppt_x"/>
                                          </p:val>
                                        </p:tav>
                                      </p:tavLst>
                                    </p:anim>
                                    <p:anim calcmode="lin" valueType="num">
                                      <p:cBhvr>
                                        <p:cTn id="119" dur="1000" fill="hold"/>
                                        <p:tgtEl>
                                          <p:spTgt spid="4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4"/>
                                        </p:tgtEl>
                                        <p:attrNameLst>
                                          <p:attrName>style.visibility</p:attrName>
                                        </p:attrNameLst>
                                      </p:cBhvr>
                                      <p:to>
                                        <p:strVal val="visible"/>
                                      </p:to>
                                    </p:set>
                                    <p:animEffect transition="in" filter="fade">
                                      <p:cBhvr>
                                        <p:cTn id="122" dur="1000"/>
                                        <p:tgtEl>
                                          <p:spTgt spid="44"/>
                                        </p:tgtEl>
                                      </p:cBhvr>
                                    </p:animEffect>
                                    <p:anim calcmode="lin" valueType="num">
                                      <p:cBhvr>
                                        <p:cTn id="123" dur="1000" fill="hold"/>
                                        <p:tgtEl>
                                          <p:spTgt spid="44"/>
                                        </p:tgtEl>
                                        <p:attrNameLst>
                                          <p:attrName>ppt_x</p:attrName>
                                        </p:attrNameLst>
                                      </p:cBhvr>
                                      <p:tavLst>
                                        <p:tav tm="0">
                                          <p:val>
                                            <p:strVal val="#ppt_x"/>
                                          </p:val>
                                        </p:tav>
                                        <p:tav tm="100000">
                                          <p:val>
                                            <p:strVal val="#ppt_x"/>
                                          </p:val>
                                        </p:tav>
                                      </p:tavLst>
                                    </p:anim>
                                    <p:anim calcmode="lin" valueType="num">
                                      <p:cBhvr>
                                        <p:cTn id="1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20" grpId="0" animBg="1"/>
      <p:bldP spid="27"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10"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3632" y="2564904"/>
            <a:ext cx="6827510" cy="1569660"/>
          </a:xfrm>
          <a:prstGeom prst="rect">
            <a:avLst/>
          </a:prstGeom>
        </p:spPr>
        <p:txBody>
          <a:bodyPr wrap="none">
            <a:spAutoFit/>
          </a:bodyPr>
          <a:lstStyle/>
          <a:p>
            <a:r>
              <a:rPr lang="en-US" altLang="zh-CN" sz="9600" dirty="0">
                <a:solidFill>
                  <a:schemeClr val="bg1"/>
                </a:solidFill>
                <a:latin typeface="Segoe UI Semilight" panose="020B0402040204020203" pitchFamily="34" charset="0"/>
                <a:cs typeface="Segoe UI Semilight" panose="020B0402040204020203" pitchFamily="34" charset="0"/>
              </a:rPr>
              <a:t>2 series NVR</a:t>
            </a:r>
          </a:p>
        </p:txBody>
      </p:sp>
      <p:sp>
        <p:nvSpPr>
          <p:cNvPr id="3" name="标题 1"/>
          <p:cNvSpPr txBox="1">
            <a:spLocks noChangeArrowheads="1"/>
          </p:cNvSpPr>
          <p:nvPr/>
        </p:nvSpPr>
        <p:spPr bwMode="auto">
          <a:xfrm>
            <a:off x="191344" y="-83852"/>
            <a:ext cx="7192905"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NVR Product Line</a:t>
            </a:r>
          </a:p>
        </p:txBody>
      </p:sp>
    </p:spTree>
    <p:extLst>
      <p:ext uri="{BB962C8B-B14F-4D97-AF65-F5344CB8AC3E}">
        <p14:creationId xmlns:p14="http://schemas.microsoft.com/office/powerpoint/2010/main" val="2412706510"/>
      </p:ext>
    </p:extLst>
  </p:cSld>
  <p:clrMapOvr>
    <a:masterClrMapping/>
  </p:clrMapOvr>
  <p:transition spd="slow">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27863" y="-69474"/>
            <a:ext cx="9424521"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USB 3.0</a:t>
            </a:r>
          </a:p>
        </p:txBody>
      </p:sp>
      <p:sp>
        <p:nvSpPr>
          <p:cNvPr id="3" name="文本框 2"/>
          <p:cNvSpPr txBox="1"/>
          <p:nvPr/>
        </p:nvSpPr>
        <p:spPr>
          <a:xfrm>
            <a:off x="5735960" y="1190350"/>
            <a:ext cx="6246401" cy="1815882"/>
          </a:xfrm>
          <a:prstGeom prst="rect">
            <a:avLst/>
          </a:prstGeom>
          <a:noFill/>
        </p:spPr>
        <p:txBody>
          <a:bodyPr wrap="square" rtlCol="0">
            <a:spAutoFit/>
          </a:bodyPr>
          <a:lstStyle/>
          <a:p>
            <a:pPr>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Uniview NVR featured with USB 3.0, compare to traditional USB 2.0 in other company, USB 3.0 has about 10 times higher data download speed than USB 2.0</a:t>
            </a:r>
          </a:p>
        </p:txBody>
      </p:sp>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5800" y="4509120"/>
            <a:ext cx="1649799" cy="1388581"/>
          </a:xfrm>
          <a:prstGeom prst="rect">
            <a:avLst/>
          </a:prstGeom>
        </p:spPr>
      </p:pic>
      <p:sp>
        <p:nvSpPr>
          <p:cNvPr id="13" name="文本框 12"/>
          <p:cNvSpPr txBox="1"/>
          <p:nvPr/>
        </p:nvSpPr>
        <p:spPr>
          <a:xfrm>
            <a:off x="3830121" y="5866587"/>
            <a:ext cx="2871299" cy="492443"/>
          </a:xfrm>
          <a:prstGeom prst="rect">
            <a:avLst/>
          </a:prstGeom>
          <a:noFill/>
        </p:spPr>
        <p:txBody>
          <a:bodyPr wrap="none" rtlCol="0">
            <a:spAutoFit/>
          </a:bodyPr>
          <a:lstStyle/>
          <a:p>
            <a:pPr>
              <a:lnSpc>
                <a:spcPct val="130000"/>
              </a:lnSpc>
            </a:pPr>
            <a:r>
              <a:rPr lang="en-US" altLang="zh-CN" sz="2000" dirty="0">
                <a:solidFill>
                  <a:srgbClr val="00B0F0"/>
                </a:solidFill>
                <a:latin typeface="Source Sans Pro Light" panose="020B0403030403020204" pitchFamily="34" charset="0"/>
                <a:ea typeface="微软雅黑" panose="020B0503020204020204" pitchFamily="34" charset="-122"/>
              </a:rPr>
              <a:t>30GB video recording files</a:t>
            </a:r>
            <a:endParaRPr lang="zh-CN" altLang="en-US" sz="2000" dirty="0">
              <a:solidFill>
                <a:srgbClr val="00B0F0"/>
              </a:solidFill>
              <a:latin typeface="Source Sans Pro Light" panose="020B0403030403020204" pitchFamily="34" charset="0"/>
              <a:ea typeface="微软雅黑" panose="020B0503020204020204" pitchFamily="34" charset="-122"/>
            </a:endParaRPr>
          </a:p>
        </p:txBody>
      </p:sp>
      <p:sp>
        <p:nvSpPr>
          <p:cNvPr id="14" name="右箭头 13"/>
          <p:cNvSpPr/>
          <p:nvPr/>
        </p:nvSpPr>
        <p:spPr>
          <a:xfrm rot="10800000">
            <a:off x="2618241" y="4953557"/>
            <a:ext cx="1154426"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6468732" y="4953557"/>
            <a:ext cx="1154426"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84428" y="4494329"/>
            <a:ext cx="877163" cy="459228"/>
          </a:xfrm>
          <a:prstGeom prst="rect">
            <a:avLst/>
          </a:prstGeom>
          <a:noFill/>
        </p:spPr>
        <p:txBody>
          <a:bodyPr wrap="none" rtlCol="0">
            <a:spAutoFit/>
          </a:bodyPr>
          <a:lstStyle/>
          <a:p>
            <a:pPr>
              <a:lnSpc>
                <a:spcPct val="130000"/>
              </a:lnSpc>
            </a:pPr>
            <a:r>
              <a:rPr lang="en-US" altLang="zh-CN" sz="2000" dirty="0">
                <a:solidFill>
                  <a:schemeClr val="bg1"/>
                </a:solidFill>
                <a:latin typeface="Source Sans Pro Light" panose="020B0403030403020204" pitchFamily="34" charset="0"/>
                <a:ea typeface="微软雅黑" panose="020B0503020204020204" pitchFamily="34" charset="-122"/>
              </a:rPr>
              <a:t>1 Hour</a:t>
            </a:r>
            <a:endParaRPr lang="zh-CN" altLang="en-US" sz="2000" dirty="0">
              <a:solidFill>
                <a:schemeClr val="bg1"/>
              </a:solidFill>
              <a:latin typeface="Source Sans Pro Light" panose="020B0403030403020204" pitchFamily="34" charset="0"/>
              <a:ea typeface="微软雅黑" panose="020B0503020204020204" pitchFamily="34" charset="-122"/>
            </a:endParaRPr>
          </a:p>
        </p:txBody>
      </p:sp>
      <p:sp>
        <p:nvSpPr>
          <p:cNvPr id="17" name="文本框 16"/>
          <p:cNvSpPr txBox="1"/>
          <p:nvPr/>
        </p:nvSpPr>
        <p:spPr>
          <a:xfrm>
            <a:off x="2594139" y="4494329"/>
            <a:ext cx="1178528" cy="459228"/>
          </a:xfrm>
          <a:prstGeom prst="rect">
            <a:avLst/>
          </a:prstGeom>
          <a:noFill/>
        </p:spPr>
        <p:txBody>
          <a:bodyPr wrap="none" rtlCol="0">
            <a:spAutoFit/>
          </a:bodyPr>
          <a:lstStyle/>
          <a:p>
            <a:pPr>
              <a:lnSpc>
                <a:spcPct val="130000"/>
              </a:lnSpc>
            </a:pPr>
            <a:r>
              <a:rPr lang="en-US" altLang="zh-CN" sz="2000" dirty="0">
                <a:solidFill>
                  <a:schemeClr val="bg1"/>
                </a:solidFill>
                <a:latin typeface="Source Sans Pro Light" panose="020B0403030403020204" pitchFamily="34" charset="0"/>
                <a:ea typeface="微软雅黑" panose="020B0503020204020204" pitchFamily="34" charset="-122"/>
              </a:rPr>
              <a:t>5 Minutes</a:t>
            </a:r>
            <a:endParaRPr lang="zh-CN" altLang="en-US" sz="2000" dirty="0">
              <a:solidFill>
                <a:schemeClr val="bg1"/>
              </a:solidFill>
              <a:latin typeface="Source Sans Pro Light" panose="020B0403030403020204" pitchFamily="34" charset="0"/>
              <a:ea typeface="微软雅黑" panose="020B0503020204020204" pitchFamily="34" charset="-122"/>
            </a:endParaRPr>
          </a:p>
        </p:txBody>
      </p:sp>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1047" y="1110598"/>
            <a:ext cx="5387926" cy="2835267"/>
          </a:xfrm>
          <a:prstGeom prst="rect">
            <a:avLst/>
          </a:prstGeom>
        </p:spPr>
      </p:pic>
      <p:sp>
        <p:nvSpPr>
          <p:cNvPr id="4" name="矩形 3"/>
          <p:cNvSpPr/>
          <p:nvPr/>
        </p:nvSpPr>
        <p:spPr bwMode="auto">
          <a:xfrm>
            <a:off x="2189704" y="2276873"/>
            <a:ext cx="987885" cy="634340"/>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5" name="文本框 4"/>
          <p:cNvSpPr txBox="1"/>
          <p:nvPr/>
        </p:nvSpPr>
        <p:spPr>
          <a:xfrm>
            <a:off x="2767637" y="5453264"/>
            <a:ext cx="1043876" cy="369332"/>
          </a:xfrm>
          <a:prstGeom prst="rect">
            <a:avLst/>
          </a:prstGeom>
          <a:noFill/>
        </p:spPr>
        <p:txBody>
          <a:bodyPr wrap="none" rtlCol="0">
            <a:spAutoFit/>
          </a:bodyPr>
          <a:lstStyle/>
          <a:p>
            <a:r>
              <a:rPr lang="en-US" altLang="zh-CN" dirty="0">
                <a:solidFill>
                  <a:schemeClr val="bg1"/>
                </a:solidFill>
              </a:rPr>
              <a:t>USB 3.0</a:t>
            </a:r>
            <a:endParaRPr lang="zh-CN" altLang="en-US" dirty="0">
              <a:solidFill>
                <a:schemeClr val="bg1"/>
              </a:solidFill>
            </a:endParaRPr>
          </a:p>
        </p:txBody>
      </p:sp>
      <p:sp>
        <p:nvSpPr>
          <p:cNvPr id="19" name="文本框 18"/>
          <p:cNvSpPr txBox="1"/>
          <p:nvPr/>
        </p:nvSpPr>
        <p:spPr>
          <a:xfrm>
            <a:off x="6449689" y="5475259"/>
            <a:ext cx="1043876" cy="369332"/>
          </a:xfrm>
          <a:prstGeom prst="rect">
            <a:avLst/>
          </a:prstGeom>
          <a:noFill/>
        </p:spPr>
        <p:txBody>
          <a:bodyPr wrap="none" rtlCol="0">
            <a:spAutoFit/>
          </a:bodyPr>
          <a:lstStyle/>
          <a:p>
            <a:r>
              <a:rPr lang="en-US" altLang="zh-CN" dirty="0">
                <a:solidFill>
                  <a:schemeClr val="bg1"/>
                </a:solidFill>
              </a:rPr>
              <a:t>USB 2.0</a:t>
            </a:r>
            <a:endParaRPr lang="zh-CN" altLang="en-US" dirty="0">
              <a:solidFill>
                <a:schemeClr val="bg1"/>
              </a:solidFill>
            </a:endParaRPr>
          </a:p>
        </p:txBody>
      </p:sp>
    </p:spTree>
    <p:extLst>
      <p:ext uri="{BB962C8B-B14F-4D97-AF65-F5344CB8AC3E}">
        <p14:creationId xmlns:p14="http://schemas.microsoft.com/office/powerpoint/2010/main" val="294153297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500"/>
                            </p:stCondLst>
                            <p:childTnLst>
                              <p:par>
                                <p:cTn id="43" presetID="42"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500"/>
                                        <p:tgtEl>
                                          <p:spTgt spid="5"/>
                                        </p:tgtEl>
                                      </p:cBhvr>
                                    </p:animEffect>
                                    <p:anim calcmode="lin" valueType="num">
                                      <p:cBhvr>
                                        <p:cTn id="60" dur="500" fill="hold"/>
                                        <p:tgtEl>
                                          <p:spTgt spid="5"/>
                                        </p:tgtEl>
                                        <p:attrNameLst>
                                          <p:attrName>ppt_x</p:attrName>
                                        </p:attrNameLst>
                                      </p:cBhvr>
                                      <p:tavLst>
                                        <p:tav tm="0">
                                          <p:val>
                                            <p:strVal val="#ppt_x"/>
                                          </p:val>
                                        </p:tav>
                                        <p:tav tm="100000">
                                          <p:val>
                                            <p:strVal val="#ppt_x"/>
                                          </p:val>
                                        </p:tav>
                                      </p:tavLst>
                                    </p:anim>
                                    <p:anim calcmode="lin" valueType="num">
                                      <p:cBhvr>
                                        <p:cTn id="6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animBg="1"/>
      <p:bldP spid="15" grpId="0" animBg="1"/>
      <p:bldP spid="16" grpId="0"/>
      <p:bldP spid="17" grpId="0"/>
      <p:bldP spid="4" grpId="0" animBg="1"/>
      <p:bldP spid="5" grpId="0"/>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35760" y="1988840"/>
            <a:ext cx="2177143" cy="2027464"/>
          </a:xfrm>
          <a:prstGeom prst="rect">
            <a:avLst/>
          </a:prstGeom>
        </p:spPr>
      </p:pic>
      <p:sp>
        <p:nvSpPr>
          <p:cNvPr id="4" name="文本框 3"/>
          <p:cNvSpPr txBox="1"/>
          <p:nvPr/>
        </p:nvSpPr>
        <p:spPr>
          <a:xfrm>
            <a:off x="2197889" y="3503972"/>
            <a:ext cx="1420582" cy="606063"/>
          </a:xfrm>
          <a:prstGeom prst="rect">
            <a:avLst/>
          </a:prstGeom>
          <a:noFill/>
        </p:spPr>
        <p:txBody>
          <a:bodyPr wrap="none" rtlCol="0">
            <a:spAutoFit/>
          </a:bodyPr>
          <a:lstStyle/>
          <a:p>
            <a:pPr>
              <a:lnSpc>
                <a:spcPct val="130000"/>
              </a:lnSpc>
            </a:pPr>
            <a:r>
              <a:rPr lang="en-US" altLang="zh-CN" sz="2800" dirty="0">
                <a:solidFill>
                  <a:schemeClr val="bg1"/>
                </a:solidFill>
                <a:latin typeface="Source Sans Pro Light" panose="020B0403030403020204" pitchFamily="34" charset="0"/>
                <a:ea typeface="微软雅黑" panose="020B0503020204020204" pitchFamily="34" charset="-122"/>
              </a:rPr>
              <a:t>SATA 2.5</a:t>
            </a:r>
            <a:endParaRPr lang="zh-CN" altLang="en-US" sz="2800" dirty="0">
              <a:solidFill>
                <a:schemeClr val="bg1"/>
              </a:solidFill>
              <a:latin typeface="Source Sans Pro Light" panose="020B0403030403020204" pitchFamily="34" charset="0"/>
              <a:ea typeface="微软雅黑" panose="020B0503020204020204" pitchFamily="34" charset="-122"/>
            </a:endParaRPr>
          </a:p>
        </p:txBody>
      </p:sp>
      <p:sp>
        <p:nvSpPr>
          <p:cNvPr id="5" name="文本框 4"/>
          <p:cNvSpPr txBox="1"/>
          <p:nvPr/>
        </p:nvSpPr>
        <p:spPr>
          <a:xfrm>
            <a:off x="7092978" y="3493838"/>
            <a:ext cx="1420582" cy="606063"/>
          </a:xfrm>
          <a:prstGeom prst="rect">
            <a:avLst/>
          </a:prstGeom>
          <a:noFill/>
        </p:spPr>
        <p:txBody>
          <a:bodyPr wrap="none" rtlCol="0">
            <a:spAutoFit/>
          </a:bodyPr>
          <a:lstStyle/>
          <a:p>
            <a:pPr>
              <a:lnSpc>
                <a:spcPct val="130000"/>
              </a:lnSpc>
            </a:pPr>
            <a:r>
              <a:rPr lang="en-US" altLang="zh-CN" sz="2800" dirty="0">
                <a:solidFill>
                  <a:schemeClr val="bg1"/>
                </a:solidFill>
                <a:latin typeface="Source Sans Pro Light" panose="020B0403030403020204" pitchFamily="34" charset="0"/>
                <a:ea typeface="微软雅黑" panose="020B0503020204020204" pitchFamily="34" charset="-122"/>
              </a:rPr>
              <a:t>SATA 3.0</a:t>
            </a:r>
            <a:endParaRPr lang="zh-CN" altLang="en-US" sz="2800" dirty="0">
              <a:solidFill>
                <a:schemeClr val="bg1"/>
              </a:solidFill>
              <a:latin typeface="Source Sans Pro Light" panose="020B0403030403020204" pitchFamily="34" charset="0"/>
              <a:ea typeface="微软雅黑" panose="020B0503020204020204" pitchFamily="34" charset="-122"/>
            </a:endParaRPr>
          </a:p>
        </p:txBody>
      </p:sp>
      <p:sp>
        <p:nvSpPr>
          <p:cNvPr id="6" name="矩形 5"/>
          <p:cNvSpPr/>
          <p:nvPr/>
        </p:nvSpPr>
        <p:spPr>
          <a:xfrm>
            <a:off x="3618471" y="3002572"/>
            <a:ext cx="317289" cy="44994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矩形 6"/>
          <p:cNvSpPr/>
          <p:nvPr/>
        </p:nvSpPr>
        <p:spPr>
          <a:xfrm>
            <a:off x="6167213" y="3002572"/>
            <a:ext cx="3866572" cy="44994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 name="文本框 7"/>
          <p:cNvSpPr txBox="1"/>
          <p:nvPr/>
        </p:nvSpPr>
        <p:spPr>
          <a:xfrm>
            <a:off x="1928585" y="2960071"/>
            <a:ext cx="1689886" cy="459228"/>
          </a:xfrm>
          <a:prstGeom prst="rect">
            <a:avLst/>
          </a:prstGeom>
          <a:noFill/>
        </p:spPr>
        <p:txBody>
          <a:bodyPr wrap="none" rtlCol="0">
            <a:spAutoFit/>
          </a:bodyPr>
          <a:lstStyle/>
          <a:p>
            <a:pPr>
              <a:lnSpc>
                <a:spcPct val="130000"/>
              </a:lnSpc>
            </a:pPr>
            <a:r>
              <a:rPr lang="en-US" altLang="zh-CN" sz="2000" dirty="0">
                <a:solidFill>
                  <a:schemeClr val="bg1"/>
                </a:solidFill>
                <a:latin typeface="Source Sans Pro Light" panose="020B0403030403020204" pitchFamily="34" charset="0"/>
              </a:rPr>
              <a:t>Up to 300Mb/s</a:t>
            </a:r>
            <a:endParaRPr lang="zh-CN" altLang="en-US" sz="2000" dirty="0">
              <a:solidFill>
                <a:schemeClr val="bg1"/>
              </a:solidFill>
              <a:latin typeface="Source Sans Pro Light" panose="020B0403030403020204" pitchFamily="34" charset="0"/>
            </a:endParaRPr>
          </a:p>
        </p:txBody>
      </p:sp>
      <p:sp>
        <p:nvSpPr>
          <p:cNvPr id="9" name="文本框 8"/>
          <p:cNvSpPr txBox="1"/>
          <p:nvPr/>
        </p:nvSpPr>
        <p:spPr>
          <a:xfrm>
            <a:off x="10033785" y="2960071"/>
            <a:ext cx="1417376" cy="459228"/>
          </a:xfrm>
          <a:prstGeom prst="rect">
            <a:avLst/>
          </a:prstGeom>
          <a:noFill/>
        </p:spPr>
        <p:txBody>
          <a:bodyPr wrap="none" rtlCol="0">
            <a:spAutoFit/>
          </a:bodyPr>
          <a:lstStyle/>
          <a:p>
            <a:pPr>
              <a:lnSpc>
                <a:spcPct val="130000"/>
              </a:lnSpc>
            </a:pPr>
            <a:r>
              <a:rPr lang="en-US" altLang="zh-CN" sz="2000" dirty="0">
                <a:solidFill>
                  <a:schemeClr val="bg1"/>
                </a:solidFill>
                <a:latin typeface="Source Sans Pro Light" panose="020B0403030403020204" pitchFamily="34" charset="0"/>
              </a:rPr>
              <a:t>Up to 6Gb/s</a:t>
            </a:r>
            <a:endParaRPr lang="zh-CN" altLang="en-US" sz="2000" dirty="0">
              <a:solidFill>
                <a:schemeClr val="bg1"/>
              </a:solidFill>
              <a:latin typeface="Source Sans Pro Light" panose="020B0403030403020204" pitchFamily="34" charset="0"/>
            </a:endParaRPr>
          </a:p>
        </p:txBody>
      </p:sp>
      <p:sp>
        <p:nvSpPr>
          <p:cNvPr id="10" name="文本框 9"/>
          <p:cNvSpPr txBox="1"/>
          <p:nvPr/>
        </p:nvSpPr>
        <p:spPr>
          <a:xfrm>
            <a:off x="1199456" y="4394005"/>
            <a:ext cx="4018432" cy="858120"/>
          </a:xfrm>
          <a:prstGeom prst="rect">
            <a:avLst/>
          </a:prstGeom>
          <a:noFill/>
        </p:spPr>
        <p:txBody>
          <a:bodyPr wrap="square" rtlCol="0">
            <a:spAutoFit/>
          </a:bodyPr>
          <a:lstStyle/>
          <a:p>
            <a:pPr>
              <a:lnSpc>
                <a:spcPct val="130000"/>
              </a:lnSpc>
            </a:pPr>
            <a:r>
              <a:rPr lang="en-US" altLang="zh-CN" sz="2000" dirty="0">
                <a:solidFill>
                  <a:srgbClr val="FF7C80"/>
                </a:solidFill>
                <a:latin typeface="Source Sans Pro Light" panose="020B0403030403020204" pitchFamily="34" charset="0"/>
                <a:ea typeface="微软雅黑" panose="020B0503020204020204" pitchFamily="34" charset="-122"/>
              </a:rPr>
              <a:t>High possibility of Frame loss</a:t>
            </a:r>
            <a:r>
              <a:rPr lang="zh-CN" altLang="en-US" sz="2000" dirty="0">
                <a:solidFill>
                  <a:srgbClr val="FF7C80"/>
                </a:solidFill>
                <a:latin typeface="Source Sans Pro Light" panose="020B0403030403020204" pitchFamily="34" charset="0"/>
                <a:ea typeface="微软雅黑" panose="020B0503020204020204" pitchFamily="34" charset="-122"/>
              </a:rPr>
              <a:t>、</a:t>
            </a:r>
            <a:r>
              <a:rPr lang="en-US" altLang="zh-CN" sz="2000" dirty="0">
                <a:solidFill>
                  <a:srgbClr val="FF7C80"/>
                </a:solidFill>
                <a:latin typeface="Source Sans Pro Light" panose="020B0403030403020204" pitchFamily="34" charset="0"/>
                <a:ea typeface="微软雅黑" panose="020B0503020204020204" pitchFamily="34" charset="-122"/>
              </a:rPr>
              <a:t>Video loss</a:t>
            </a:r>
            <a:r>
              <a:rPr lang="zh-CN" altLang="en-US" sz="2000" dirty="0">
                <a:solidFill>
                  <a:srgbClr val="FF7C80"/>
                </a:solidFill>
                <a:latin typeface="Source Sans Pro Light" panose="020B0403030403020204" pitchFamily="34" charset="0"/>
                <a:ea typeface="微软雅黑" panose="020B0503020204020204" pitchFamily="34" charset="-122"/>
              </a:rPr>
              <a:t>、</a:t>
            </a:r>
            <a:r>
              <a:rPr lang="en-US" altLang="zh-CN" sz="2000" dirty="0">
                <a:solidFill>
                  <a:srgbClr val="FF7C80"/>
                </a:solidFill>
                <a:latin typeface="Source Sans Pro Light" panose="020B0403030403020204" pitchFamily="34" charset="0"/>
                <a:ea typeface="微软雅黑" panose="020B0503020204020204" pitchFamily="34" charset="-122"/>
              </a:rPr>
              <a:t>Video freezing</a:t>
            </a:r>
            <a:endParaRPr lang="zh-CN" altLang="en-US" sz="2000" dirty="0">
              <a:solidFill>
                <a:srgbClr val="FF7C80"/>
              </a:solidFill>
              <a:latin typeface="Source Sans Pro Light" panose="020B0403030403020204" pitchFamily="34" charset="0"/>
              <a:ea typeface="微软雅黑" panose="020B0503020204020204" pitchFamily="34" charset="-122"/>
            </a:endParaRPr>
          </a:p>
        </p:txBody>
      </p:sp>
      <p:sp>
        <p:nvSpPr>
          <p:cNvPr id="11" name="文本框 10"/>
          <p:cNvSpPr txBox="1"/>
          <p:nvPr/>
        </p:nvSpPr>
        <p:spPr>
          <a:xfrm>
            <a:off x="6384032" y="4394005"/>
            <a:ext cx="4018432" cy="892552"/>
          </a:xfrm>
          <a:prstGeom prst="rect">
            <a:avLst/>
          </a:prstGeom>
          <a:noFill/>
        </p:spPr>
        <p:txBody>
          <a:bodyPr wrap="square" rtlCol="0">
            <a:spAutoFit/>
          </a:bodyPr>
          <a:lstStyle/>
          <a:p>
            <a:pPr>
              <a:lnSpc>
                <a:spcPct val="130000"/>
              </a:lnSpc>
            </a:pPr>
            <a:r>
              <a:rPr lang="en-US" altLang="zh-CN" sz="2000" dirty="0">
                <a:solidFill>
                  <a:srgbClr val="92D050"/>
                </a:solidFill>
                <a:latin typeface="Source Sans Pro Light" panose="020B0403030403020204" pitchFamily="34" charset="0"/>
                <a:ea typeface="微软雅黑" panose="020B0503020204020204" pitchFamily="34" charset="-122"/>
              </a:rPr>
              <a:t>Fluent Preview and Playback, high reliability on video recording </a:t>
            </a:r>
            <a:endParaRPr lang="zh-CN" altLang="en-US" sz="2000" dirty="0">
              <a:solidFill>
                <a:srgbClr val="92D050"/>
              </a:solidFill>
              <a:latin typeface="Source Sans Pro Light" panose="020B0403030403020204" pitchFamily="34" charset="0"/>
              <a:ea typeface="微软雅黑" panose="020B0503020204020204" pitchFamily="34" charset="-122"/>
            </a:endParaRPr>
          </a:p>
        </p:txBody>
      </p:sp>
      <p:sp>
        <p:nvSpPr>
          <p:cNvPr id="15" name="标题 1"/>
          <p:cNvSpPr txBox="1">
            <a:spLocks noChangeArrowheads="1"/>
          </p:cNvSpPr>
          <p:nvPr/>
        </p:nvSpPr>
        <p:spPr bwMode="auto">
          <a:xfrm>
            <a:off x="127863" y="-69474"/>
            <a:ext cx="9424521"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SATA 3.0</a:t>
            </a:r>
          </a:p>
        </p:txBody>
      </p:sp>
    </p:spTree>
    <p:extLst>
      <p:ext uri="{BB962C8B-B14F-4D97-AF65-F5344CB8AC3E}">
        <p14:creationId xmlns:p14="http://schemas.microsoft.com/office/powerpoint/2010/main" val="4375769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672752" y="0"/>
            <a:ext cx="6470476" cy="7920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Instant Playback</a:t>
            </a:r>
            <a:endParaRPr lang="zh-CN" altLang="en-US" sz="4800" b="1" kern="0" dirty="0">
              <a:solidFill>
                <a:srgbClr val="FFC000"/>
              </a:solidFill>
              <a:latin typeface="Arial" panose="020B0604020202020204" pitchFamily="34" charset="0"/>
              <a:cs typeface="Arial" panose="020B0604020202020204" pitchFamily="34" charset="0"/>
            </a:endParaRPr>
          </a:p>
        </p:txBody>
      </p:sp>
      <p:sp>
        <p:nvSpPr>
          <p:cNvPr id="3" name="文本框 2"/>
          <p:cNvSpPr txBox="1"/>
          <p:nvPr/>
        </p:nvSpPr>
        <p:spPr>
          <a:xfrm>
            <a:off x="63337" y="738155"/>
            <a:ext cx="8064895" cy="923330"/>
          </a:xfrm>
          <a:prstGeom prst="rect">
            <a:avLst/>
          </a:prstGeom>
          <a:noFill/>
        </p:spPr>
        <p:txBody>
          <a:bodyPr wrap="square" rtlCol="0">
            <a:spAutoFit/>
          </a:bodyPr>
          <a:lstStyle/>
          <a:p>
            <a:r>
              <a:rPr lang="en-US" altLang="zh-CN" dirty="0">
                <a:solidFill>
                  <a:schemeClr val="bg1"/>
                </a:solidFill>
              </a:rPr>
              <a:t>What if the user see something happened in preview window, and you want to instantly do playback to check it? </a:t>
            </a:r>
          </a:p>
          <a:p>
            <a:r>
              <a:rPr lang="en-US" altLang="zh-CN" dirty="0">
                <a:solidFill>
                  <a:schemeClr val="bg1"/>
                </a:solidFill>
              </a:rPr>
              <a:t>UNV NVR support Instant Playback function to solve this problem perfectly</a:t>
            </a:r>
            <a:endParaRPr lang="zh-CN" altLang="en-US" dirty="0">
              <a:solidFill>
                <a:schemeClr val="bg1"/>
              </a:solidFill>
            </a:endParaRPr>
          </a:p>
        </p:txBody>
      </p:sp>
      <p:grpSp>
        <p:nvGrpSpPr>
          <p:cNvPr id="11" name="组合 10"/>
          <p:cNvGrpSpPr/>
          <p:nvPr/>
        </p:nvGrpSpPr>
        <p:grpSpPr>
          <a:xfrm>
            <a:off x="3141344" y="1675073"/>
            <a:ext cx="2626293" cy="1606963"/>
            <a:chOff x="212011" y="1526014"/>
            <a:chExt cx="2626293" cy="1606963"/>
          </a:xfrm>
        </p:grpSpPr>
        <p:sp>
          <p:nvSpPr>
            <p:cNvPr id="4" name="KSO_Shape"/>
            <p:cNvSpPr>
              <a:spLocks/>
            </p:cNvSpPr>
            <p:nvPr/>
          </p:nvSpPr>
          <p:spPr bwMode="auto">
            <a:xfrm>
              <a:off x="563128" y="1526014"/>
              <a:ext cx="2275176" cy="1440945"/>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5" name="KSO_Shape"/>
            <p:cNvSpPr>
              <a:spLocks/>
            </p:cNvSpPr>
            <p:nvPr/>
          </p:nvSpPr>
          <p:spPr bwMode="auto">
            <a:xfrm>
              <a:off x="1576522" y="2030242"/>
              <a:ext cx="561408" cy="537645"/>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 name="KSO_Shape"/>
            <p:cNvSpPr>
              <a:spLocks/>
            </p:cNvSpPr>
            <p:nvPr/>
          </p:nvSpPr>
          <p:spPr bwMode="auto">
            <a:xfrm>
              <a:off x="212011" y="2002798"/>
              <a:ext cx="1294098" cy="1130179"/>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latin typeface="Calibri" panose="020F0502020204030204" pitchFamily="34" charset="0"/>
                <a:ea typeface="宋体" panose="02010600030101010101" pitchFamily="2" charset="-122"/>
              </a:endParaRPr>
            </a:p>
          </p:txBody>
        </p:sp>
      </p:grpSp>
      <p:sp>
        <p:nvSpPr>
          <p:cNvPr id="12" name="右箭头 11"/>
          <p:cNvSpPr/>
          <p:nvPr/>
        </p:nvSpPr>
        <p:spPr bwMode="auto">
          <a:xfrm>
            <a:off x="5842465" y="2179301"/>
            <a:ext cx="864096" cy="537645"/>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nvGrpSpPr>
          <p:cNvPr id="40" name="组合 39"/>
          <p:cNvGrpSpPr/>
          <p:nvPr/>
        </p:nvGrpSpPr>
        <p:grpSpPr>
          <a:xfrm>
            <a:off x="8683153" y="1675073"/>
            <a:ext cx="2275176" cy="1440945"/>
            <a:chOff x="8683153" y="1675073"/>
            <a:chExt cx="2275176" cy="1440945"/>
          </a:xfrm>
        </p:grpSpPr>
        <p:sp>
          <p:nvSpPr>
            <p:cNvPr id="6" name="矩形 5"/>
            <p:cNvSpPr/>
            <p:nvPr/>
          </p:nvSpPr>
          <p:spPr bwMode="auto">
            <a:xfrm>
              <a:off x="8760296" y="2716946"/>
              <a:ext cx="2120890" cy="95172"/>
            </a:xfrm>
            <a:prstGeom prst="rect">
              <a:avLst/>
            </a:prstGeom>
            <a:solidFill>
              <a:srgbClr val="0070C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7" name="KSO_Shape"/>
            <p:cNvSpPr/>
            <p:nvPr/>
          </p:nvSpPr>
          <p:spPr>
            <a:xfrm>
              <a:off x="10351693" y="2439863"/>
              <a:ext cx="404898" cy="41246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KSO_Shape"/>
            <p:cNvSpPr>
              <a:spLocks/>
            </p:cNvSpPr>
            <p:nvPr/>
          </p:nvSpPr>
          <p:spPr bwMode="auto">
            <a:xfrm>
              <a:off x="8683153" y="1675073"/>
              <a:ext cx="2275176" cy="1440945"/>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5" name="KSO_Shape"/>
            <p:cNvSpPr>
              <a:spLocks/>
            </p:cNvSpPr>
            <p:nvPr/>
          </p:nvSpPr>
          <p:spPr bwMode="auto">
            <a:xfrm>
              <a:off x="9696547" y="2179301"/>
              <a:ext cx="561408" cy="537645"/>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16" name="KSO_Shape"/>
          <p:cNvSpPr>
            <a:spLocks noChangeArrowheads="1"/>
          </p:cNvSpPr>
          <p:nvPr/>
        </p:nvSpPr>
        <p:spPr bwMode="auto">
          <a:xfrm>
            <a:off x="6800299" y="2118462"/>
            <a:ext cx="720162" cy="642802"/>
          </a:xfrm>
          <a:custGeom>
            <a:avLst/>
            <a:gdLst>
              <a:gd name="T0" fmla="*/ 480069 w 11698343"/>
              <a:gd name="T1" fmla="*/ 601514 h 10158412"/>
              <a:gd name="T2" fmla="*/ 1321016 w 11698343"/>
              <a:gd name="T3" fmla="*/ 601514 h 10158412"/>
              <a:gd name="T4" fmla="*/ 1321016 w 11698343"/>
              <a:gd name="T5" fmla="*/ 841924 h 10158412"/>
              <a:gd name="T6" fmla="*/ 480069 w 11698343"/>
              <a:gd name="T7" fmla="*/ 841924 h 10158412"/>
              <a:gd name="T8" fmla="*/ 540172 w 11698343"/>
              <a:gd name="T9" fmla="*/ 301001 h 10158412"/>
              <a:gd name="T10" fmla="*/ 1261158 w 11698343"/>
              <a:gd name="T11" fmla="*/ 301001 h 10158412"/>
              <a:gd name="T12" fmla="*/ 1261158 w 11698343"/>
              <a:gd name="T13" fmla="*/ 481309 h 10158412"/>
              <a:gd name="T14" fmla="*/ 540172 w 11698343"/>
              <a:gd name="T15" fmla="*/ 481309 h 10158412"/>
              <a:gd name="T16" fmla="*/ 341529 w 11698343"/>
              <a:gd name="T17" fmla="*/ 120205 h 10158412"/>
              <a:gd name="T18" fmla="*/ 450059 w 11698343"/>
              <a:gd name="T19" fmla="*/ 120205 h 10158412"/>
              <a:gd name="T20" fmla="*/ 304005 w 11698343"/>
              <a:gd name="T21" fmla="*/ 890909 h 10158412"/>
              <a:gd name="T22" fmla="*/ 316705 w 11698343"/>
              <a:gd name="T23" fmla="*/ 940595 h 10158412"/>
              <a:gd name="T24" fmla="*/ 362888 w 11698343"/>
              <a:gd name="T25" fmla="*/ 962549 h 10158412"/>
              <a:gd name="T26" fmla="*/ 659614 w 11698343"/>
              <a:gd name="T27" fmla="*/ 962549 h 10158412"/>
              <a:gd name="T28" fmla="*/ 899765 w 11698343"/>
              <a:gd name="T29" fmla="*/ 1155514 h 10158412"/>
              <a:gd name="T30" fmla="*/ 1139917 w 11698343"/>
              <a:gd name="T31" fmla="*/ 962549 h 10158412"/>
              <a:gd name="T32" fmla="*/ 1437797 w 11698343"/>
              <a:gd name="T33" fmla="*/ 962549 h 10158412"/>
              <a:gd name="T34" fmla="*/ 1438375 w 11698343"/>
              <a:gd name="T35" fmla="*/ 962549 h 10158412"/>
              <a:gd name="T36" fmla="*/ 1498412 w 11698343"/>
              <a:gd name="T37" fmla="*/ 901886 h 10158412"/>
              <a:gd name="T38" fmla="*/ 1493794 w 11698343"/>
              <a:gd name="T39" fmla="*/ 879355 h 10158412"/>
              <a:gd name="T40" fmla="*/ 1350050 w 11698343"/>
              <a:gd name="T41" fmla="*/ 120205 h 10158412"/>
              <a:gd name="T42" fmla="*/ 1458002 w 11698343"/>
              <a:gd name="T43" fmla="*/ 120205 h 10158412"/>
              <a:gd name="T44" fmla="*/ 1572882 w 11698343"/>
              <a:gd name="T45" fmla="*/ 205710 h 10158412"/>
              <a:gd name="T46" fmla="*/ 1763964 w 11698343"/>
              <a:gd name="T47" fmla="*/ 825047 h 10158412"/>
              <a:gd name="T48" fmla="*/ 1741450 w 11698343"/>
              <a:gd name="T49" fmla="*/ 1390076 h 10158412"/>
              <a:gd name="T50" fmla="*/ 900343 w 11698343"/>
              <a:gd name="T51" fmla="*/ 1563398 h 10158412"/>
              <a:gd name="T52" fmla="*/ 899765 w 11698343"/>
              <a:gd name="T53" fmla="*/ 1563398 h 10158412"/>
              <a:gd name="T54" fmla="*/ 899188 w 11698343"/>
              <a:gd name="T55" fmla="*/ 1563398 h 10158412"/>
              <a:gd name="T56" fmla="*/ 59235 w 11698343"/>
              <a:gd name="T57" fmla="*/ 1389498 h 10158412"/>
              <a:gd name="T58" fmla="*/ 36144 w 11698343"/>
              <a:gd name="T59" fmla="*/ 825047 h 10158412"/>
              <a:gd name="T60" fmla="*/ 226648 w 11698343"/>
              <a:gd name="T61" fmla="*/ 205710 h 10158412"/>
              <a:gd name="T62" fmla="*/ 341529 w 11698343"/>
              <a:gd name="T63" fmla="*/ 120205 h 10158412"/>
              <a:gd name="T64" fmla="*/ 600274 w 11698343"/>
              <a:gd name="T65" fmla="*/ 0 h 10158412"/>
              <a:gd name="T66" fmla="*/ 1201055 w 11698343"/>
              <a:gd name="T67" fmla="*/ 0 h 10158412"/>
              <a:gd name="T68" fmla="*/ 1201055 w 11698343"/>
              <a:gd name="T69" fmla="*/ 180308 h 10158412"/>
              <a:gd name="T70" fmla="*/ 600274 w 11698343"/>
              <a:gd name="T71" fmla="*/ 180308 h 10158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698343" h="10158412">
                <a:moveTo>
                  <a:pt x="3119321" y="3908426"/>
                </a:moveTo>
                <a:lnTo>
                  <a:pt x="8583497" y="3908426"/>
                </a:lnTo>
                <a:lnTo>
                  <a:pt x="8583497" y="5470526"/>
                </a:lnTo>
                <a:lnTo>
                  <a:pt x="3119321" y="5470526"/>
                </a:lnTo>
                <a:lnTo>
                  <a:pt x="3119321" y="3908426"/>
                </a:lnTo>
                <a:close/>
                <a:moveTo>
                  <a:pt x="3509845" y="1955800"/>
                </a:moveTo>
                <a:lnTo>
                  <a:pt x="8194557" y="1955800"/>
                </a:lnTo>
                <a:lnTo>
                  <a:pt x="8194557" y="3127376"/>
                </a:lnTo>
                <a:lnTo>
                  <a:pt x="3509845" y="3127376"/>
                </a:lnTo>
                <a:lnTo>
                  <a:pt x="3509845" y="1955800"/>
                </a:lnTo>
                <a:close/>
                <a:moveTo>
                  <a:pt x="2219133" y="781050"/>
                </a:moveTo>
                <a:cubicBezTo>
                  <a:pt x="2219133" y="781050"/>
                  <a:pt x="2219133" y="781050"/>
                  <a:pt x="2924323" y="781050"/>
                </a:cubicBezTo>
                <a:cubicBezTo>
                  <a:pt x="2924323" y="781050"/>
                  <a:pt x="2924323" y="781050"/>
                  <a:pt x="1975317" y="5788816"/>
                </a:cubicBezTo>
                <a:cubicBezTo>
                  <a:pt x="1952811" y="5901436"/>
                  <a:pt x="1982819" y="6021562"/>
                  <a:pt x="2057839" y="6111656"/>
                </a:cubicBezTo>
                <a:cubicBezTo>
                  <a:pt x="2132859" y="6201752"/>
                  <a:pt x="2241639" y="6254306"/>
                  <a:pt x="2357919" y="6254306"/>
                </a:cubicBezTo>
                <a:cubicBezTo>
                  <a:pt x="2357919" y="6254306"/>
                  <a:pt x="2357919" y="6254306"/>
                  <a:pt x="4285939" y="6254306"/>
                </a:cubicBezTo>
                <a:cubicBezTo>
                  <a:pt x="4285939" y="7035128"/>
                  <a:pt x="4976125" y="7508126"/>
                  <a:pt x="5846357" y="7508126"/>
                </a:cubicBezTo>
                <a:cubicBezTo>
                  <a:pt x="6716593" y="7508126"/>
                  <a:pt x="7406777" y="7035128"/>
                  <a:pt x="7406777" y="6254306"/>
                </a:cubicBezTo>
                <a:cubicBezTo>
                  <a:pt x="7406777" y="6254306"/>
                  <a:pt x="7406777" y="6254306"/>
                  <a:pt x="9342297" y="6254306"/>
                </a:cubicBezTo>
                <a:cubicBezTo>
                  <a:pt x="9342297" y="6254306"/>
                  <a:pt x="9342297" y="6254306"/>
                  <a:pt x="9346049" y="6254306"/>
                </a:cubicBezTo>
                <a:cubicBezTo>
                  <a:pt x="9559857" y="6254306"/>
                  <a:pt x="9736153" y="6077872"/>
                  <a:pt x="9736153" y="5860142"/>
                </a:cubicBezTo>
                <a:cubicBezTo>
                  <a:pt x="9736153" y="5807588"/>
                  <a:pt x="9724901" y="5758786"/>
                  <a:pt x="9706145" y="5713738"/>
                </a:cubicBezTo>
                <a:cubicBezTo>
                  <a:pt x="9706145" y="5713738"/>
                  <a:pt x="9706145" y="5713738"/>
                  <a:pt x="8772145" y="781050"/>
                </a:cubicBezTo>
                <a:cubicBezTo>
                  <a:pt x="8772145" y="781050"/>
                  <a:pt x="8772145" y="781050"/>
                  <a:pt x="9473581" y="781050"/>
                </a:cubicBezTo>
                <a:cubicBezTo>
                  <a:pt x="9818677" y="781050"/>
                  <a:pt x="10118757" y="1010040"/>
                  <a:pt x="10220033" y="1336634"/>
                </a:cubicBezTo>
                <a:cubicBezTo>
                  <a:pt x="10220033" y="1336634"/>
                  <a:pt x="10970237" y="3769192"/>
                  <a:pt x="11461617" y="5360868"/>
                </a:cubicBezTo>
                <a:cubicBezTo>
                  <a:pt x="11757949" y="6310616"/>
                  <a:pt x="11844221" y="8210114"/>
                  <a:pt x="11315329" y="9032228"/>
                </a:cubicBezTo>
                <a:cubicBezTo>
                  <a:pt x="11120277" y="9332544"/>
                  <a:pt x="10598885" y="10135888"/>
                  <a:pt x="5850109" y="10158412"/>
                </a:cubicBezTo>
                <a:cubicBezTo>
                  <a:pt x="5850109" y="10158412"/>
                  <a:pt x="5850109" y="10158412"/>
                  <a:pt x="5846357" y="10158412"/>
                </a:cubicBezTo>
                <a:cubicBezTo>
                  <a:pt x="5846357" y="10158412"/>
                  <a:pt x="5846357" y="10158412"/>
                  <a:pt x="5842605" y="10158412"/>
                </a:cubicBezTo>
                <a:cubicBezTo>
                  <a:pt x="1097581" y="10135888"/>
                  <a:pt x="579941" y="9332544"/>
                  <a:pt x="384889" y="9028474"/>
                </a:cubicBezTo>
                <a:cubicBezTo>
                  <a:pt x="-147755" y="8210114"/>
                  <a:pt x="-57729" y="6306862"/>
                  <a:pt x="234849" y="5360868"/>
                </a:cubicBezTo>
                <a:cubicBezTo>
                  <a:pt x="729983" y="3765440"/>
                  <a:pt x="1472681" y="1336634"/>
                  <a:pt x="1472681" y="1336634"/>
                </a:cubicBezTo>
                <a:cubicBezTo>
                  <a:pt x="1573959" y="1010040"/>
                  <a:pt x="1877791" y="781050"/>
                  <a:pt x="2219133" y="781050"/>
                </a:cubicBezTo>
                <a:close/>
                <a:moveTo>
                  <a:pt x="3900371" y="0"/>
                </a:moveTo>
                <a:lnTo>
                  <a:pt x="7804033" y="0"/>
                </a:lnTo>
                <a:lnTo>
                  <a:pt x="7804033" y="1171576"/>
                </a:lnTo>
                <a:lnTo>
                  <a:pt x="3900371" y="1171576"/>
                </a:lnTo>
                <a:lnTo>
                  <a:pt x="390037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右箭头 16"/>
          <p:cNvSpPr/>
          <p:nvPr/>
        </p:nvSpPr>
        <p:spPr bwMode="auto">
          <a:xfrm>
            <a:off x="7669759" y="2170297"/>
            <a:ext cx="864096" cy="537645"/>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8" name="文本框 17"/>
          <p:cNvSpPr txBox="1"/>
          <p:nvPr/>
        </p:nvSpPr>
        <p:spPr>
          <a:xfrm>
            <a:off x="3308214" y="3297080"/>
            <a:ext cx="2643670" cy="646331"/>
          </a:xfrm>
          <a:prstGeom prst="rect">
            <a:avLst/>
          </a:prstGeom>
          <a:noFill/>
        </p:spPr>
        <p:txBody>
          <a:bodyPr wrap="square" rtlCol="0">
            <a:spAutoFit/>
          </a:bodyPr>
          <a:lstStyle/>
          <a:p>
            <a:pPr algn="ctr"/>
            <a:r>
              <a:rPr lang="en-US" altLang="zh-CN" dirty="0">
                <a:solidFill>
                  <a:schemeClr val="accent1"/>
                </a:solidFill>
              </a:rPr>
              <a:t>Event been watched on preview window</a:t>
            </a:r>
            <a:endParaRPr lang="zh-CN" altLang="en-US" dirty="0">
              <a:solidFill>
                <a:schemeClr val="accent1"/>
              </a:solidFill>
            </a:endParaRPr>
          </a:p>
        </p:txBody>
      </p:sp>
      <p:sp>
        <p:nvSpPr>
          <p:cNvPr id="19" name="文本框 18"/>
          <p:cNvSpPr txBox="1"/>
          <p:nvPr/>
        </p:nvSpPr>
        <p:spPr>
          <a:xfrm>
            <a:off x="5874342" y="3297079"/>
            <a:ext cx="2643670" cy="646331"/>
          </a:xfrm>
          <a:prstGeom prst="rect">
            <a:avLst/>
          </a:prstGeom>
          <a:noFill/>
        </p:spPr>
        <p:txBody>
          <a:bodyPr wrap="square" rtlCol="0">
            <a:spAutoFit/>
          </a:bodyPr>
          <a:lstStyle/>
          <a:p>
            <a:pPr algn="ctr"/>
            <a:r>
              <a:rPr lang="en-US" altLang="zh-CN" dirty="0">
                <a:solidFill>
                  <a:schemeClr val="accent1"/>
                </a:solidFill>
              </a:rPr>
              <a:t>Wait until recording packed and finished</a:t>
            </a:r>
            <a:endParaRPr lang="zh-CN" altLang="en-US" dirty="0">
              <a:solidFill>
                <a:schemeClr val="accent1"/>
              </a:solidFill>
            </a:endParaRPr>
          </a:p>
        </p:txBody>
      </p:sp>
      <p:sp>
        <p:nvSpPr>
          <p:cNvPr id="20" name="文本框 19"/>
          <p:cNvSpPr txBox="1"/>
          <p:nvPr/>
        </p:nvSpPr>
        <p:spPr>
          <a:xfrm>
            <a:off x="8150804" y="3282036"/>
            <a:ext cx="3339874" cy="646331"/>
          </a:xfrm>
          <a:prstGeom prst="rect">
            <a:avLst/>
          </a:prstGeom>
          <a:noFill/>
        </p:spPr>
        <p:txBody>
          <a:bodyPr wrap="square" rtlCol="0">
            <a:spAutoFit/>
          </a:bodyPr>
          <a:lstStyle/>
          <a:p>
            <a:pPr algn="ctr"/>
            <a:r>
              <a:rPr lang="en-US" altLang="zh-CN" dirty="0">
                <a:solidFill>
                  <a:schemeClr val="accent1"/>
                </a:solidFill>
              </a:rPr>
              <a:t>Go to playback interface and do playback then</a:t>
            </a:r>
            <a:endParaRPr lang="zh-CN" altLang="en-US" dirty="0">
              <a:solidFill>
                <a:schemeClr val="accent1"/>
              </a:solidFill>
            </a:endParaRPr>
          </a:p>
        </p:txBody>
      </p:sp>
      <p:sp>
        <p:nvSpPr>
          <p:cNvPr id="21" name="文本框 20"/>
          <p:cNvSpPr txBox="1"/>
          <p:nvPr/>
        </p:nvSpPr>
        <p:spPr>
          <a:xfrm>
            <a:off x="138763" y="2288898"/>
            <a:ext cx="3081293" cy="523220"/>
          </a:xfrm>
          <a:prstGeom prst="rect">
            <a:avLst/>
          </a:prstGeom>
          <a:noFill/>
        </p:spPr>
        <p:txBody>
          <a:bodyPr wrap="none" rtlCol="0">
            <a:spAutoFit/>
          </a:bodyPr>
          <a:lstStyle/>
          <a:p>
            <a:r>
              <a:rPr lang="en-US" altLang="zh-CN" sz="2800" b="1" dirty="0">
                <a:solidFill>
                  <a:srgbClr val="FBDF53"/>
                </a:solidFill>
              </a:rPr>
              <a:t>Normal Playback</a:t>
            </a:r>
            <a:endParaRPr lang="zh-CN" altLang="en-US" sz="2800" b="1" dirty="0">
              <a:solidFill>
                <a:srgbClr val="FBDF53"/>
              </a:solidFill>
            </a:endParaRPr>
          </a:p>
        </p:txBody>
      </p:sp>
      <p:sp>
        <p:nvSpPr>
          <p:cNvPr id="22" name="文本框 21"/>
          <p:cNvSpPr txBox="1"/>
          <p:nvPr/>
        </p:nvSpPr>
        <p:spPr>
          <a:xfrm>
            <a:off x="138763" y="5055784"/>
            <a:ext cx="3023585" cy="523220"/>
          </a:xfrm>
          <a:prstGeom prst="rect">
            <a:avLst/>
          </a:prstGeom>
          <a:noFill/>
        </p:spPr>
        <p:txBody>
          <a:bodyPr wrap="none" rtlCol="0">
            <a:spAutoFit/>
          </a:bodyPr>
          <a:lstStyle/>
          <a:p>
            <a:r>
              <a:rPr lang="en-US" altLang="zh-CN" sz="2800" b="1" dirty="0">
                <a:solidFill>
                  <a:srgbClr val="FBDF53"/>
                </a:solidFill>
              </a:rPr>
              <a:t>Instant Playback</a:t>
            </a:r>
            <a:endParaRPr lang="zh-CN" altLang="en-US" sz="2800" b="1" dirty="0">
              <a:solidFill>
                <a:srgbClr val="FBDF53"/>
              </a:solidFill>
            </a:endParaRPr>
          </a:p>
        </p:txBody>
      </p:sp>
      <p:sp>
        <p:nvSpPr>
          <p:cNvPr id="34" name="文本框 33"/>
          <p:cNvSpPr txBox="1"/>
          <p:nvPr/>
        </p:nvSpPr>
        <p:spPr>
          <a:xfrm>
            <a:off x="3295764" y="5915137"/>
            <a:ext cx="2643670" cy="646331"/>
          </a:xfrm>
          <a:prstGeom prst="rect">
            <a:avLst/>
          </a:prstGeom>
          <a:noFill/>
        </p:spPr>
        <p:txBody>
          <a:bodyPr wrap="square" rtlCol="0">
            <a:spAutoFit/>
          </a:bodyPr>
          <a:lstStyle/>
          <a:p>
            <a:pPr algn="ctr"/>
            <a:r>
              <a:rPr lang="en-US" altLang="zh-CN" dirty="0">
                <a:solidFill>
                  <a:schemeClr val="accent1"/>
                </a:solidFill>
              </a:rPr>
              <a:t>Instantly playback in preview window  </a:t>
            </a:r>
            <a:endParaRPr lang="zh-CN" altLang="en-US" dirty="0">
              <a:solidFill>
                <a:schemeClr val="accent1"/>
              </a:solidFill>
            </a:endParaRPr>
          </a:p>
        </p:txBody>
      </p:sp>
      <p:grpSp>
        <p:nvGrpSpPr>
          <p:cNvPr id="39" name="组合 38"/>
          <p:cNvGrpSpPr/>
          <p:nvPr/>
        </p:nvGrpSpPr>
        <p:grpSpPr>
          <a:xfrm>
            <a:off x="3128894" y="4293130"/>
            <a:ext cx="2626293" cy="1606963"/>
            <a:chOff x="3128894" y="4293130"/>
            <a:chExt cx="2626293" cy="1606963"/>
          </a:xfrm>
        </p:grpSpPr>
        <p:sp>
          <p:nvSpPr>
            <p:cNvPr id="23" name="矩形 22"/>
            <p:cNvSpPr/>
            <p:nvPr/>
          </p:nvSpPr>
          <p:spPr bwMode="auto">
            <a:xfrm>
              <a:off x="3535975" y="4853507"/>
              <a:ext cx="1060445" cy="28800"/>
            </a:xfrm>
            <a:prstGeom prst="rect">
              <a:avLst/>
            </a:prstGeom>
            <a:solidFill>
              <a:srgbClr val="0070C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4" name="KSO_Shape"/>
            <p:cNvSpPr/>
            <p:nvPr/>
          </p:nvSpPr>
          <p:spPr>
            <a:xfrm>
              <a:off x="4369790" y="4755157"/>
              <a:ext cx="139915" cy="142528"/>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25" name="组合 24"/>
            <p:cNvGrpSpPr/>
            <p:nvPr/>
          </p:nvGrpSpPr>
          <p:grpSpPr>
            <a:xfrm>
              <a:off x="3128894" y="4293130"/>
              <a:ext cx="2626293" cy="1606963"/>
              <a:chOff x="212011" y="1526014"/>
              <a:chExt cx="2626293" cy="1606963"/>
            </a:xfrm>
          </p:grpSpPr>
          <p:sp>
            <p:nvSpPr>
              <p:cNvPr id="27" name="KSO_Shape"/>
              <p:cNvSpPr>
                <a:spLocks/>
              </p:cNvSpPr>
              <p:nvPr/>
            </p:nvSpPr>
            <p:spPr bwMode="auto">
              <a:xfrm>
                <a:off x="1114608" y="1711526"/>
                <a:ext cx="335233" cy="321043"/>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KSO_Shape"/>
              <p:cNvSpPr>
                <a:spLocks/>
              </p:cNvSpPr>
              <p:nvPr/>
            </p:nvSpPr>
            <p:spPr bwMode="auto">
              <a:xfrm>
                <a:off x="212011" y="2002798"/>
                <a:ext cx="1294098" cy="1130179"/>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latin typeface="Calibri" panose="020F0502020204030204" pitchFamily="34" charset="0"/>
                  <a:ea typeface="宋体" panose="02010600030101010101" pitchFamily="2" charset="-122"/>
                </a:endParaRPr>
              </a:p>
            </p:txBody>
          </p:sp>
          <p:sp>
            <p:nvSpPr>
              <p:cNvPr id="26" name="KSO_Shape"/>
              <p:cNvSpPr>
                <a:spLocks/>
              </p:cNvSpPr>
              <p:nvPr/>
            </p:nvSpPr>
            <p:spPr bwMode="auto">
              <a:xfrm>
                <a:off x="563128" y="1526014"/>
                <a:ext cx="2275176" cy="1440945"/>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36" name="矩形 35"/>
            <p:cNvSpPr/>
            <p:nvPr/>
          </p:nvSpPr>
          <p:spPr bwMode="auto">
            <a:xfrm>
              <a:off x="3612493" y="4911768"/>
              <a:ext cx="2070886" cy="45719"/>
            </a:xfrm>
            <a:prstGeom prst="rect">
              <a:avLst/>
            </a:prstGeom>
            <a:solidFill>
              <a:schemeClr val="accent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7" name="矩形 36"/>
            <p:cNvSpPr/>
            <p:nvPr/>
          </p:nvSpPr>
          <p:spPr bwMode="auto">
            <a:xfrm rot="5400000">
              <a:off x="4008680" y="4926380"/>
              <a:ext cx="1221200" cy="45719"/>
            </a:xfrm>
            <a:prstGeom prst="rect">
              <a:avLst/>
            </a:prstGeom>
            <a:solidFill>
              <a:schemeClr val="accent1"/>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sp>
        <p:nvSpPr>
          <p:cNvPr id="38" name="矩形 37"/>
          <p:cNvSpPr/>
          <p:nvPr/>
        </p:nvSpPr>
        <p:spPr>
          <a:xfrm>
            <a:off x="5984883" y="4686452"/>
            <a:ext cx="6096000" cy="400110"/>
          </a:xfrm>
          <a:prstGeom prst="rect">
            <a:avLst/>
          </a:prstGeom>
        </p:spPr>
        <p:txBody>
          <a:bodyPr>
            <a:spAutoFit/>
          </a:bodyPr>
          <a:lstStyle/>
          <a:p>
            <a:r>
              <a:rPr lang="en-US" altLang="zh-CN" sz="2000" dirty="0">
                <a:solidFill>
                  <a:srgbClr val="92D050"/>
                </a:solidFill>
              </a:rPr>
              <a:t>UNV NVR support up to 5 minutes instant playback</a:t>
            </a:r>
            <a:endParaRPr lang="zh-CN" altLang="en-US" sz="2000" dirty="0">
              <a:solidFill>
                <a:srgbClr val="92D050"/>
              </a:solidFill>
            </a:endParaRPr>
          </a:p>
        </p:txBody>
      </p:sp>
    </p:spTree>
    <p:extLst>
      <p:ext uri="{BB962C8B-B14F-4D97-AF65-F5344CB8AC3E}">
        <p14:creationId xmlns:p14="http://schemas.microsoft.com/office/powerpoint/2010/main" val="32226335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500"/>
                            </p:stCondLst>
                            <p:childTnLst>
                              <p:par>
                                <p:cTn id="58" presetID="42" presetClass="entr" presetSubtype="0"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anim calcmode="lin" valueType="num">
                                      <p:cBhvr>
                                        <p:cTn id="61" dur="1000" fill="hold"/>
                                        <p:tgtEl>
                                          <p:spTgt spid="40"/>
                                        </p:tgtEl>
                                        <p:attrNameLst>
                                          <p:attrName>ppt_x</p:attrName>
                                        </p:attrNameLst>
                                      </p:cBhvr>
                                      <p:tavLst>
                                        <p:tav tm="0">
                                          <p:val>
                                            <p:strVal val="#ppt_x"/>
                                          </p:val>
                                        </p:tav>
                                        <p:tav tm="100000">
                                          <p:val>
                                            <p:strVal val="#ppt_x"/>
                                          </p:val>
                                        </p:tav>
                                      </p:tavLst>
                                    </p:anim>
                                    <p:anim calcmode="lin" valueType="num">
                                      <p:cBhvr>
                                        <p:cTn id="62" dur="1000" fill="hold"/>
                                        <p:tgtEl>
                                          <p:spTgt spid="4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p:bldP spid="19" grpId="0"/>
      <p:bldP spid="20" grpId="0"/>
      <p:bldP spid="21" grpId="0"/>
      <p:bldP spid="22" grpId="0"/>
      <p:bldP spid="34" grpId="0"/>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68696" y="76909"/>
            <a:ext cx="4896544"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Smart Search</a:t>
            </a:r>
          </a:p>
        </p:txBody>
      </p:sp>
      <p:sp>
        <p:nvSpPr>
          <p:cNvPr id="3" name="文本框 2"/>
          <p:cNvSpPr txBox="1"/>
          <p:nvPr/>
        </p:nvSpPr>
        <p:spPr>
          <a:xfrm>
            <a:off x="428179" y="5250041"/>
            <a:ext cx="5468801" cy="646331"/>
          </a:xfrm>
          <a:prstGeom prst="rect">
            <a:avLst/>
          </a:prstGeom>
          <a:noFill/>
        </p:spPr>
        <p:txBody>
          <a:bodyPr wrap="square" rtlCol="0">
            <a:spAutoFit/>
          </a:bodyPr>
          <a:lstStyle/>
          <a:p>
            <a:r>
              <a:rPr lang="en-US" altLang="zh-CN" dirty="0">
                <a:solidFill>
                  <a:schemeClr val="bg1"/>
                </a:solidFill>
              </a:rPr>
              <a:t>You had to take hours to search the whole playback bar to find the desired video clip </a:t>
            </a:r>
            <a:endParaRPr lang="zh-CN" altLang="en-US" dirty="0">
              <a:solidFill>
                <a:schemeClr val="bg1"/>
              </a:solidFill>
            </a:endParaRPr>
          </a:p>
        </p:txBody>
      </p:sp>
      <p:sp>
        <p:nvSpPr>
          <p:cNvPr id="4" name="文本框 3"/>
          <p:cNvSpPr txBox="1"/>
          <p:nvPr/>
        </p:nvSpPr>
        <p:spPr>
          <a:xfrm>
            <a:off x="263352" y="1015733"/>
            <a:ext cx="8725466" cy="369332"/>
          </a:xfrm>
          <a:prstGeom prst="rect">
            <a:avLst/>
          </a:prstGeom>
          <a:noFill/>
        </p:spPr>
        <p:txBody>
          <a:bodyPr wrap="none" rtlCol="0">
            <a:spAutoFit/>
          </a:bodyPr>
          <a:lstStyle/>
          <a:p>
            <a:r>
              <a:rPr lang="en-US" altLang="zh-CN" dirty="0">
                <a:solidFill>
                  <a:schemeClr val="bg1"/>
                </a:solidFill>
              </a:rPr>
              <a:t>What if you want to find out the area where a motion objects or person has passed?</a:t>
            </a:r>
            <a:endParaRPr lang="zh-CN" altLang="en-US" dirty="0">
              <a:solidFill>
                <a:schemeClr val="bg1"/>
              </a:solidFill>
            </a:endParaRPr>
          </a:p>
        </p:txBody>
      </p:sp>
      <p:sp>
        <p:nvSpPr>
          <p:cNvPr id="5" name="KSO_Shape"/>
          <p:cNvSpPr>
            <a:spLocks/>
          </p:cNvSpPr>
          <p:nvPr/>
        </p:nvSpPr>
        <p:spPr bwMode="auto">
          <a:xfrm>
            <a:off x="580464" y="1844824"/>
            <a:ext cx="5164235" cy="3270682"/>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6" name="KSO_Shape"/>
          <p:cNvSpPr>
            <a:spLocks/>
          </p:cNvSpPr>
          <p:nvPr/>
        </p:nvSpPr>
        <p:spPr bwMode="auto">
          <a:xfrm>
            <a:off x="1300544" y="2492896"/>
            <a:ext cx="1274294" cy="1220356"/>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KSO_Shape"/>
          <p:cNvSpPr>
            <a:spLocks/>
          </p:cNvSpPr>
          <p:nvPr/>
        </p:nvSpPr>
        <p:spPr bwMode="auto">
          <a:xfrm>
            <a:off x="2704489" y="2139223"/>
            <a:ext cx="1584176" cy="1584176"/>
          </a:xfrm>
          <a:custGeom>
            <a:avLst/>
            <a:gdLst>
              <a:gd name="T0" fmla="*/ 1260124 w 3431"/>
              <a:gd name="T1" fmla="*/ 1800397 h 3431"/>
              <a:gd name="T2" fmla="*/ 1260124 w 3431"/>
              <a:gd name="T3" fmla="*/ 1656617 h 3431"/>
              <a:gd name="T4" fmla="*/ 1799953 w 3431"/>
              <a:gd name="T5" fmla="*/ 1656617 h 3431"/>
              <a:gd name="T6" fmla="*/ 1799953 w 3431"/>
              <a:gd name="T7" fmla="*/ 1800397 h 3431"/>
              <a:gd name="T8" fmla="*/ 1260124 w 3431"/>
              <a:gd name="T9" fmla="*/ 1800397 h 3431"/>
              <a:gd name="T10" fmla="*/ 1440067 w 3431"/>
              <a:gd name="T11" fmla="*/ 789215 h 3431"/>
              <a:gd name="T12" fmla="*/ 359886 w 3431"/>
              <a:gd name="T13" fmla="*/ 789215 h 3431"/>
              <a:gd name="T14" fmla="*/ 359886 w 3431"/>
              <a:gd name="T15" fmla="*/ 1620410 h 3431"/>
              <a:gd name="T16" fmla="*/ 179943 w 3431"/>
              <a:gd name="T17" fmla="*/ 1620410 h 3431"/>
              <a:gd name="T18" fmla="*/ 179943 w 3431"/>
              <a:gd name="T19" fmla="*/ 90256 h 3431"/>
              <a:gd name="T20" fmla="*/ 270177 w 3431"/>
              <a:gd name="T21" fmla="*/ 0 h 3431"/>
              <a:gd name="T22" fmla="*/ 359886 w 3431"/>
              <a:gd name="T23" fmla="*/ 90256 h 3431"/>
              <a:gd name="T24" fmla="*/ 359886 w 3431"/>
              <a:gd name="T25" fmla="*/ 251877 h 3431"/>
              <a:gd name="T26" fmla="*/ 1440067 w 3431"/>
              <a:gd name="T27" fmla="*/ 251877 h 3431"/>
              <a:gd name="T28" fmla="*/ 1440067 w 3431"/>
              <a:gd name="T29" fmla="*/ 90256 h 3431"/>
              <a:gd name="T30" fmla="*/ 1530301 w 3431"/>
              <a:gd name="T31" fmla="*/ 0 h 3431"/>
              <a:gd name="T32" fmla="*/ 1620010 w 3431"/>
              <a:gd name="T33" fmla="*/ 90256 h 3431"/>
              <a:gd name="T34" fmla="*/ 1620010 w 3431"/>
              <a:gd name="T35" fmla="*/ 1620410 h 3431"/>
              <a:gd name="T36" fmla="*/ 1440067 w 3431"/>
              <a:gd name="T37" fmla="*/ 1620410 h 3431"/>
              <a:gd name="T38" fmla="*/ 1440067 w 3431"/>
              <a:gd name="T39" fmla="*/ 789215 h 3431"/>
              <a:gd name="T40" fmla="*/ 1260124 w 3431"/>
              <a:gd name="T41" fmla="*/ 359974 h 3431"/>
              <a:gd name="T42" fmla="*/ 1260124 w 3431"/>
              <a:gd name="T43" fmla="*/ 539962 h 3431"/>
              <a:gd name="T44" fmla="*/ 1080182 w 3431"/>
              <a:gd name="T45" fmla="*/ 539962 h 3431"/>
              <a:gd name="T46" fmla="*/ 1080182 w 3431"/>
              <a:gd name="T47" fmla="*/ 359974 h 3431"/>
              <a:gd name="T48" fmla="*/ 899714 w 3431"/>
              <a:gd name="T49" fmla="*/ 359974 h 3431"/>
              <a:gd name="T50" fmla="*/ 899714 w 3431"/>
              <a:gd name="T51" fmla="*/ 539962 h 3431"/>
              <a:gd name="T52" fmla="*/ 720296 w 3431"/>
              <a:gd name="T53" fmla="*/ 539962 h 3431"/>
              <a:gd name="T54" fmla="*/ 720296 w 3431"/>
              <a:gd name="T55" fmla="*/ 359974 h 3431"/>
              <a:gd name="T56" fmla="*/ 539829 w 3431"/>
              <a:gd name="T57" fmla="*/ 359974 h 3431"/>
              <a:gd name="T58" fmla="*/ 539829 w 3431"/>
              <a:gd name="T59" fmla="*/ 539962 h 3431"/>
              <a:gd name="T60" fmla="*/ 359886 w 3431"/>
              <a:gd name="T61" fmla="*/ 539962 h 3431"/>
              <a:gd name="T62" fmla="*/ 359886 w 3431"/>
              <a:gd name="T63" fmla="*/ 720474 h 3431"/>
              <a:gd name="T64" fmla="*/ 539829 w 3431"/>
              <a:gd name="T65" fmla="*/ 720474 h 3431"/>
              <a:gd name="T66" fmla="*/ 539829 w 3431"/>
              <a:gd name="T67" fmla="*/ 539962 h 3431"/>
              <a:gd name="T68" fmla="*/ 720296 w 3431"/>
              <a:gd name="T69" fmla="*/ 539962 h 3431"/>
              <a:gd name="T70" fmla="*/ 720296 w 3431"/>
              <a:gd name="T71" fmla="*/ 720474 h 3431"/>
              <a:gd name="T72" fmla="*/ 899714 w 3431"/>
              <a:gd name="T73" fmla="*/ 720474 h 3431"/>
              <a:gd name="T74" fmla="*/ 899714 w 3431"/>
              <a:gd name="T75" fmla="*/ 539962 h 3431"/>
              <a:gd name="T76" fmla="*/ 1080182 w 3431"/>
              <a:gd name="T77" fmla="*/ 539962 h 3431"/>
              <a:gd name="T78" fmla="*/ 1080182 w 3431"/>
              <a:gd name="T79" fmla="*/ 720474 h 3431"/>
              <a:gd name="T80" fmla="*/ 1260124 w 3431"/>
              <a:gd name="T81" fmla="*/ 720474 h 3431"/>
              <a:gd name="T82" fmla="*/ 1260124 w 3431"/>
              <a:gd name="T83" fmla="*/ 539962 h 3431"/>
              <a:gd name="T84" fmla="*/ 1440067 w 3431"/>
              <a:gd name="T85" fmla="*/ 539962 h 3431"/>
              <a:gd name="T86" fmla="*/ 1440067 w 3431"/>
              <a:gd name="T87" fmla="*/ 359974 h 3431"/>
              <a:gd name="T88" fmla="*/ 1260124 w 3431"/>
              <a:gd name="T89" fmla="*/ 359974 h 3431"/>
              <a:gd name="T90" fmla="*/ 539829 w 3431"/>
              <a:gd name="T91" fmla="*/ 1800397 h 3431"/>
              <a:gd name="T92" fmla="*/ 0 w 3431"/>
              <a:gd name="T93" fmla="*/ 1800397 h 3431"/>
              <a:gd name="T94" fmla="*/ 0 w 3431"/>
              <a:gd name="T95" fmla="*/ 1656617 h 3431"/>
              <a:gd name="T96" fmla="*/ 539829 w 3431"/>
              <a:gd name="T97" fmla="*/ 1656617 h 3431"/>
              <a:gd name="T98" fmla="*/ 539829 w 3431"/>
              <a:gd name="T99" fmla="*/ 1800397 h 34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431" h="3431">
                <a:moveTo>
                  <a:pt x="2402" y="3431"/>
                </a:moveTo>
                <a:cubicBezTo>
                  <a:pt x="2402" y="3157"/>
                  <a:pt x="2402" y="3157"/>
                  <a:pt x="2402" y="3157"/>
                </a:cubicBezTo>
                <a:cubicBezTo>
                  <a:pt x="3431" y="3157"/>
                  <a:pt x="3431" y="3157"/>
                  <a:pt x="3431" y="3157"/>
                </a:cubicBezTo>
                <a:cubicBezTo>
                  <a:pt x="3431" y="3431"/>
                  <a:pt x="3431" y="3431"/>
                  <a:pt x="3431" y="3431"/>
                </a:cubicBezTo>
                <a:lnTo>
                  <a:pt x="2402" y="3431"/>
                </a:lnTo>
                <a:close/>
                <a:moveTo>
                  <a:pt x="2745" y="1504"/>
                </a:moveTo>
                <a:cubicBezTo>
                  <a:pt x="686" y="1504"/>
                  <a:pt x="686" y="1504"/>
                  <a:pt x="686" y="1504"/>
                </a:cubicBezTo>
                <a:cubicBezTo>
                  <a:pt x="686" y="3088"/>
                  <a:pt x="686" y="3088"/>
                  <a:pt x="686" y="3088"/>
                </a:cubicBezTo>
                <a:cubicBezTo>
                  <a:pt x="343" y="3088"/>
                  <a:pt x="343" y="3088"/>
                  <a:pt x="343" y="3088"/>
                </a:cubicBezTo>
                <a:cubicBezTo>
                  <a:pt x="343" y="172"/>
                  <a:pt x="343" y="172"/>
                  <a:pt x="343" y="172"/>
                </a:cubicBezTo>
                <a:cubicBezTo>
                  <a:pt x="343" y="77"/>
                  <a:pt x="420" y="0"/>
                  <a:pt x="515" y="0"/>
                </a:cubicBezTo>
                <a:cubicBezTo>
                  <a:pt x="609" y="0"/>
                  <a:pt x="686" y="77"/>
                  <a:pt x="686" y="172"/>
                </a:cubicBezTo>
                <a:cubicBezTo>
                  <a:pt x="686" y="480"/>
                  <a:pt x="686" y="480"/>
                  <a:pt x="686" y="480"/>
                </a:cubicBezTo>
                <a:cubicBezTo>
                  <a:pt x="2745" y="480"/>
                  <a:pt x="2745" y="480"/>
                  <a:pt x="2745" y="480"/>
                </a:cubicBezTo>
                <a:cubicBezTo>
                  <a:pt x="2745" y="172"/>
                  <a:pt x="2745" y="172"/>
                  <a:pt x="2745" y="172"/>
                </a:cubicBezTo>
                <a:cubicBezTo>
                  <a:pt x="2745" y="77"/>
                  <a:pt x="2822" y="0"/>
                  <a:pt x="2917" y="0"/>
                </a:cubicBezTo>
                <a:cubicBezTo>
                  <a:pt x="3011" y="0"/>
                  <a:pt x="3088" y="77"/>
                  <a:pt x="3088" y="172"/>
                </a:cubicBezTo>
                <a:cubicBezTo>
                  <a:pt x="3088" y="3088"/>
                  <a:pt x="3088" y="3088"/>
                  <a:pt x="3088" y="3088"/>
                </a:cubicBezTo>
                <a:cubicBezTo>
                  <a:pt x="2745" y="3088"/>
                  <a:pt x="2745" y="3088"/>
                  <a:pt x="2745" y="3088"/>
                </a:cubicBezTo>
                <a:lnTo>
                  <a:pt x="2745" y="1504"/>
                </a:lnTo>
                <a:close/>
                <a:moveTo>
                  <a:pt x="2402" y="686"/>
                </a:moveTo>
                <a:cubicBezTo>
                  <a:pt x="2402" y="1029"/>
                  <a:pt x="2402" y="1029"/>
                  <a:pt x="2402" y="1029"/>
                </a:cubicBezTo>
                <a:cubicBezTo>
                  <a:pt x="2059" y="1029"/>
                  <a:pt x="2059" y="1029"/>
                  <a:pt x="2059" y="1029"/>
                </a:cubicBezTo>
                <a:cubicBezTo>
                  <a:pt x="2059" y="686"/>
                  <a:pt x="2059" y="686"/>
                  <a:pt x="2059" y="686"/>
                </a:cubicBezTo>
                <a:cubicBezTo>
                  <a:pt x="1715" y="686"/>
                  <a:pt x="1715" y="686"/>
                  <a:pt x="1715" y="686"/>
                </a:cubicBezTo>
                <a:cubicBezTo>
                  <a:pt x="1715" y="1029"/>
                  <a:pt x="1715" y="1029"/>
                  <a:pt x="1715" y="1029"/>
                </a:cubicBezTo>
                <a:cubicBezTo>
                  <a:pt x="1373" y="1029"/>
                  <a:pt x="1373" y="1029"/>
                  <a:pt x="1373" y="1029"/>
                </a:cubicBezTo>
                <a:cubicBezTo>
                  <a:pt x="1373" y="686"/>
                  <a:pt x="1373" y="686"/>
                  <a:pt x="1373" y="686"/>
                </a:cubicBezTo>
                <a:cubicBezTo>
                  <a:pt x="1029" y="686"/>
                  <a:pt x="1029" y="686"/>
                  <a:pt x="1029" y="686"/>
                </a:cubicBezTo>
                <a:cubicBezTo>
                  <a:pt x="1029" y="1029"/>
                  <a:pt x="1029" y="1029"/>
                  <a:pt x="1029" y="1029"/>
                </a:cubicBezTo>
                <a:cubicBezTo>
                  <a:pt x="686" y="1029"/>
                  <a:pt x="686" y="1029"/>
                  <a:pt x="686" y="1029"/>
                </a:cubicBezTo>
                <a:cubicBezTo>
                  <a:pt x="686" y="1373"/>
                  <a:pt x="686" y="1373"/>
                  <a:pt x="686" y="1373"/>
                </a:cubicBezTo>
                <a:cubicBezTo>
                  <a:pt x="1029" y="1373"/>
                  <a:pt x="1029" y="1373"/>
                  <a:pt x="1029" y="1373"/>
                </a:cubicBezTo>
                <a:cubicBezTo>
                  <a:pt x="1029" y="1029"/>
                  <a:pt x="1029" y="1029"/>
                  <a:pt x="1029" y="1029"/>
                </a:cubicBezTo>
                <a:cubicBezTo>
                  <a:pt x="1373" y="1029"/>
                  <a:pt x="1373" y="1029"/>
                  <a:pt x="1373" y="1029"/>
                </a:cubicBezTo>
                <a:cubicBezTo>
                  <a:pt x="1373" y="1373"/>
                  <a:pt x="1373" y="1373"/>
                  <a:pt x="1373" y="1373"/>
                </a:cubicBezTo>
                <a:cubicBezTo>
                  <a:pt x="1715" y="1373"/>
                  <a:pt x="1715" y="1373"/>
                  <a:pt x="1715" y="1373"/>
                </a:cubicBezTo>
                <a:cubicBezTo>
                  <a:pt x="1715" y="1029"/>
                  <a:pt x="1715" y="1029"/>
                  <a:pt x="1715" y="1029"/>
                </a:cubicBezTo>
                <a:cubicBezTo>
                  <a:pt x="2059" y="1029"/>
                  <a:pt x="2059" y="1029"/>
                  <a:pt x="2059" y="1029"/>
                </a:cubicBezTo>
                <a:cubicBezTo>
                  <a:pt x="2059" y="1373"/>
                  <a:pt x="2059" y="1373"/>
                  <a:pt x="2059" y="1373"/>
                </a:cubicBezTo>
                <a:cubicBezTo>
                  <a:pt x="2402" y="1373"/>
                  <a:pt x="2402" y="1373"/>
                  <a:pt x="2402" y="1373"/>
                </a:cubicBezTo>
                <a:cubicBezTo>
                  <a:pt x="2402" y="1029"/>
                  <a:pt x="2402" y="1029"/>
                  <a:pt x="2402" y="1029"/>
                </a:cubicBezTo>
                <a:cubicBezTo>
                  <a:pt x="2745" y="1029"/>
                  <a:pt x="2745" y="1029"/>
                  <a:pt x="2745" y="1029"/>
                </a:cubicBezTo>
                <a:cubicBezTo>
                  <a:pt x="2745" y="686"/>
                  <a:pt x="2745" y="686"/>
                  <a:pt x="2745" y="686"/>
                </a:cubicBezTo>
                <a:lnTo>
                  <a:pt x="2402" y="686"/>
                </a:lnTo>
                <a:close/>
                <a:moveTo>
                  <a:pt x="1029" y="3431"/>
                </a:moveTo>
                <a:cubicBezTo>
                  <a:pt x="0" y="3431"/>
                  <a:pt x="0" y="3431"/>
                  <a:pt x="0" y="3431"/>
                </a:cubicBezTo>
                <a:cubicBezTo>
                  <a:pt x="0" y="3157"/>
                  <a:pt x="0" y="3157"/>
                  <a:pt x="0" y="3157"/>
                </a:cubicBezTo>
                <a:cubicBezTo>
                  <a:pt x="1029" y="3157"/>
                  <a:pt x="1029" y="3157"/>
                  <a:pt x="1029" y="3157"/>
                </a:cubicBezTo>
                <a:lnTo>
                  <a:pt x="1029" y="34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矩形 8"/>
          <p:cNvSpPr/>
          <p:nvPr/>
        </p:nvSpPr>
        <p:spPr bwMode="auto">
          <a:xfrm>
            <a:off x="755564" y="4141653"/>
            <a:ext cx="4814033" cy="216024"/>
          </a:xfrm>
          <a:prstGeom prst="rect">
            <a:avLst/>
          </a:prstGeom>
          <a:solidFill>
            <a:srgbClr val="0070C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7" name="KSO_Shape"/>
          <p:cNvSpPr/>
          <p:nvPr/>
        </p:nvSpPr>
        <p:spPr>
          <a:xfrm>
            <a:off x="1101210" y="3549693"/>
            <a:ext cx="919045" cy="936209"/>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文本框 15"/>
          <p:cNvSpPr txBox="1"/>
          <p:nvPr/>
        </p:nvSpPr>
        <p:spPr>
          <a:xfrm>
            <a:off x="6478635" y="5250041"/>
            <a:ext cx="5125727" cy="646331"/>
          </a:xfrm>
          <a:prstGeom prst="rect">
            <a:avLst/>
          </a:prstGeom>
          <a:noFill/>
        </p:spPr>
        <p:txBody>
          <a:bodyPr wrap="square" rtlCol="0">
            <a:spAutoFit/>
          </a:bodyPr>
          <a:lstStyle/>
          <a:p>
            <a:r>
              <a:rPr lang="en-US" altLang="zh-CN" dirty="0">
                <a:solidFill>
                  <a:schemeClr val="bg1"/>
                </a:solidFill>
              </a:rPr>
              <a:t>Specify an interesting area and do smart search, Just take seconds to find the desired video clip</a:t>
            </a:r>
            <a:endParaRPr lang="zh-CN" altLang="en-US" dirty="0">
              <a:solidFill>
                <a:schemeClr val="bg1"/>
              </a:solidFill>
            </a:endParaRPr>
          </a:p>
        </p:txBody>
      </p:sp>
      <p:sp>
        <p:nvSpPr>
          <p:cNvPr id="17" name="KSO_Shape"/>
          <p:cNvSpPr>
            <a:spLocks/>
          </p:cNvSpPr>
          <p:nvPr/>
        </p:nvSpPr>
        <p:spPr bwMode="auto">
          <a:xfrm>
            <a:off x="6462097" y="1844824"/>
            <a:ext cx="5164235" cy="3270682"/>
          </a:xfrm>
          <a:custGeom>
            <a:avLst/>
            <a:gdLst>
              <a:gd name="T0" fmla="*/ 113939 w 6855"/>
              <a:gd name="T1" fmla="*/ 556 h 4342"/>
              <a:gd name="T2" fmla="*/ 83370 w 6855"/>
              <a:gd name="T3" fmla="*/ 7500 h 4342"/>
              <a:gd name="T4" fmla="*/ 56136 w 6855"/>
              <a:gd name="T5" fmla="*/ 21666 h 4342"/>
              <a:gd name="T6" fmla="*/ 33070 w 6855"/>
              <a:gd name="T7" fmla="*/ 41387 h 4342"/>
              <a:gd name="T8" fmla="*/ 15284 w 6855"/>
              <a:gd name="T9" fmla="*/ 66386 h 4342"/>
              <a:gd name="T10" fmla="*/ 3891 w 6855"/>
              <a:gd name="T11" fmla="*/ 95273 h 4342"/>
              <a:gd name="T12" fmla="*/ 0 w 6855"/>
              <a:gd name="T13" fmla="*/ 126939 h 4342"/>
              <a:gd name="T14" fmla="*/ 1389 w 6855"/>
              <a:gd name="T15" fmla="*/ 971345 h 4342"/>
              <a:gd name="T16" fmla="*/ 10004 w 6855"/>
              <a:gd name="T17" fmla="*/ 1001343 h 4342"/>
              <a:gd name="T18" fmla="*/ 25289 w 6855"/>
              <a:gd name="T19" fmla="*/ 1027731 h 4342"/>
              <a:gd name="T20" fmla="*/ 46409 w 6855"/>
              <a:gd name="T21" fmla="*/ 1049674 h 4342"/>
              <a:gd name="T22" fmla="*/ 71976 w 6855"/>
              <a:gd name="T23" fmla="*/ 1066340 h 4342"/>
              <a:gd name="T24" fmla="*/ 101433 w 6855"/>
              <a:gd name="T25" fmla="*/ 1076340 h 4342"/>
              <a:gd name="T26" fmla="*/ 825361 w 6855"/>
              <a:gd name="T27" fmla="*/ 1078840 h 4342"/>
              <a:gd name="T28" fmla="*/ 687245 w 6855"/>
              <a:gd name="T29" fmla="*/ 1143281 h 4342"/>
              <a:gd name="T30" fmla="*/ 665013 w 6855"/>
              <a:gd name="T31" fmla="*/ 1150225 h 4342"/>
              <a:gd name="T32" fmla="*/ 650284 w 6855"/>
              <a:gd name="T33" fmla="*/ 1162447 h 4342"/>
              <a:gd name="T34" fmla="*/ 638057 w 6855"/>
              <a:gd name="T35" fmla="*/ 1185779 h 4342"/>
              <a:gd name="T36" fmla="*/ 635000 w 6855"/>
              <a:gd name="T37" fmla="*/ 1206056 h 4342"/>
              <a:gd name="T38" fmla="*/ 1268333 w 6855"/>
              <a:gd name="T39" fmla="*/ 1189668 h 4342"/>
              <a:gd name="T40" fmla="*/ 1259996 w 6855"/>
              <a:gd name="T41" fmla="*/ 1169113 h 4342"/>
              <a:gd name="T42" fmla="*/ 1246934 w 6855"/>
              <a:gd name="T43" fmla="*/ 1155781 h 4342"/>
              <a:gd name="T44" fmla="*/ 1220812 w 6855"/>
              <a:gd name="T45" fmla="*/ 1144392 h 4342"/>
              <a:gd name="T46" fmla="*/ 1079361 w 6855"/>
              <a:gd name="T47" fmla="*/ 1142448 h 4342"/>
              <a:gd name="T48" fmla="*/ 1790783 w 6855"/>
              <a:gd name="T49" fmla="*/ 1078284 h 4342"/>
              <a:gd name="T50" fmla="*/ 1821352 w 6855"/>
              <a:gd name="T51" fmla="*/ 1071062 h 4342"/>
              <a:gd name="T52" fmla="*/ 1848864 w 6855"/>
              <a:gd name="T53" fmla="*/ 1057174 h 4342"/>
              <a:gd name="T54" fmla="*/ 1871652 w 6855"/>
              <a:gd name="T55" fmla="*/ 1037175 h 4342"/>
              <a:gd name="T56" fmla="*/ 1889438 w 6855"/>
              <a:gd name="T57" fmla="*/ 1012176 h 4342"/>
              <a:gd name="T58" fmla="*/ 1900832 w 6855"/>
              <a:gd name="T59" fmla="*/ 983566 h 4342"/>
              <a:gd name="T60" fmla="*/ 1905000 w 6855"/>
              <a:gd name="T61" fmla="*/ 952179 h 4342"/>
              <a:gd name="T62" fmla="*/ 1903333 w 6855"/>
              <a:gd name="T63" fmla="*/ 107773 h 4342"/>
              <a:gd name="T64" fmla="*/ 1894718 w 6855"/>
              <a:gd name="T65" fmla="*/ 77774 h 4342"/>
              <a:gd name="T66" fmla="*/ 1879711 w 6855"/>
              <a:gd name="T67" fmla="*/ 51109 h 4342"/>
              <a:gd name="T68" fmla="*/ 1858313 w 6855"/>
              <a:gd name="T69" fmla="*/ 29165 h 4342"/>
              <a:gd name="T70" fmla="*/ 1832746 w 6855"/>
              <a:gd name="T71" fmla="*/ 12499 h 4342"/>
              <a:gd name="T72" fmla="*/ 1803289 w 6855"/>
              <a:gd name="T73" fmla="*/ 2500 h 4342"/>
              <a:gd name="T74" fmla="*/ 1841083 w 6855"/>
              <a:gd name="T75" fmla="*/ 952179 h 4342"/>
              <a:gd name="T76" fmla="*/ 1836359 w 6855"/>
              <a:gd name="T77" fmla="*/ 976900 h 4342"/>
              <a:gd name="T78" fmla="*/ 1818018 w 6855"/>
              <a:gd name="T79" fmla="*/ 1001065 h 4342"/>
              <a:gd name="T80" fmla="*/ 1790505 w 6855"/>
              <a:gd name="T81" fmla="*/ 1014120 h 4342"/>
              <a:gd name="T82" fmla="*/ 120330 w 6855"/>
              <a:gd name="T83" fmla="*/ 1015231 h 4342"/>
              <a:gd name="T84" fmla="*/ 91707 w 6855"/>
              <a:gd name="T85" fmla="*/ 1004676 h 4342"/>
              <a:gd name="T86" fmla="*/ 71142 w 6855"/>
              <a:gd name="T87" fmla="*/ 982177 h 4342"/>
              <a:gd name="T88" fmla="*/ 63361 w 6855"/>
              <a:gd name="T89" fmla="*/ 952179 h 4342"/>
              <a:gd name="T90" fmla="*/ 66418 w 6855"/>
              <a:gd name="T91" fmla="*/ 108051 h 4342"/>
              <a:gd name="T92" fmla="*/ 81980 w 6855"/>
              <a:gd name="T93" fmla="*/ 82218 h 4342"/>
              <a:gd name="T94" fmla="*/ 107825 w 6855"/>
              <a:gd name="T95" fmla="*/ 66108 h 4342"/>
              <a:gd name="T96" fmla="*/ 1777722 w 6855"/>
              <a:gd name="T97" fmla="*/ 63330 h 4342"/>
              <a:gd name="T98" fmla="*/ 1808291 w 6855"/>
              <a:gd name="T99" fmla="*/ 70830 h 4342"/>
              <a:gd name="T100" fmla="*/ 1830523 w 6855"/>
              <a:gd name="T101" fmla="*/ 91385 h 4342"/>
              <a:gd name="T102" fmla="*/ 1840805 w 6855"/>
              <a:gd name="T103" fmla="*/ 120272 h 43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855" h="4342">
                <a:moveTo>
                  <a:pt x="6397" y="0"/>
                </a:moveTo>
                <a:lnTo>
                  <a:pt x="456" y="0"/>
                </a:lnTo>
                <a:lnTo>
                  <a:pt x="433" y="1"/>
                </a:lnTo>
                <a:lnTo>
                  <a:pt x="410" y="2"/>
                </a:lnTo>
                <a:lnTo>
                  <a:pt x="387" y="5"/>
                </a:lnTo>
                <a:lnTo>
                  <a:pt x="365" y="9"/>
                </a:lnTo>
                <a:lnTo>
                  <a:pt x="343" y="15"/>
                </a:lnTo>
                <a:lnTo>
                  <a:pt x="322" y="20"/>
                </a:lnTo>
                <a:lnTo>
                  <a:pt x="300" y="27"/>
                </a:lnTo>
                <a:lnTo>
                  <a:pt x="279" y="35"/>
                </a:lnTo>
                <a:lnTo>
                  <a:pt x="259" y="45"/>
                </a:lnTo>
                <a:lnTo>
                  <a:pt x="240" y="55"/>
                </a:lnTo>
                <a:lnTo>
                  <a:pt x="220" y="67"/>
                </a:lnTo>
                <a:lnTo>
                  <a:pt x="202" y="78"/>
                </a:lnTo>
                <a:lnTo>
                  <a:pt x="184" y="91"/>
                </a:lnTo>
                <a:lnTo>
                  <a:pt x="167" y="105"/>
                </a:lnTo>
                <a:lnTo>
                  <a:pt x="150" y="118"/>
                </a:lnTo>
                <a:lnTo>
                  <a:pt x="134" y="134"/>
                </a:lnTo>
                <a:lnTo>
                  <a:pt x="119" y="149"/>
                </a:lnTo>
                <a:lnTo>
                  <a:pt x="105" y="167"/>
                </a:lnTo>
                <a:lnTo>
                  <a:pt x="91" y="184"/>
                </a:lnTo>
                <a:lnTo>
                  <a:pt x="78" y="201"/>
                </a:lnTo>
                <a:lnTo>
                  <a:pt x="66" y="221"/>
                </a:lnTo>
                <a:lnTo>
                  <a:pt x="55" y="239"/>
                </a:lnTo>
                <a:lnTo>
                  <a:pt x="45" y="259"/>
                </a:lnTo>
                <a:lnTo>
                  <a:pt x="36" y="280"/>
                </a:lnTo>
                <a:lnTo>
                  <a:pt x="28" y="300"/>
                </a:lnTo>
                <a:lnTo>
                  <a:pt x="21" y="321"/>
                </a:lnTo>
                <a:lnTo>
                  <a:pt x="14" y="343"/>
                </a:lnTo>
                <a:lnTo>
                  <a:pt x="9" y="365"/>
                </a:lnTo>
                <a:lnTo>
                  <a:pt x="5" y="388"/>
                </a:lnTo>
                <a:lnTo>
                  <a:pt x="2" y="410"/>
                </a:lnTo>
                <a:lnTo>
                  <a:pt x="0" y="433"/>
                </a:lnTo>
                <a:lnTo>
                  <a:pt x="0" y="457"/>
                </a:lnTo>
                <a:lnTo>
                  <a:pt x="0" y="3428"/>
                </a:lnTo>
                <a:lnTo>
                  <a:pt x="0" y="3451"/>
                </a:lnTo>
                <a:lnTo>
                  <a:pt x="2" y="3474"/>
                </a:lnTo>
                <a:lnTo>
                  <a:pt x="5" y="3497"/>
                </a:lnTo>
                <a:lnTo>
                  <a:pt x="9" y="3519"/>
                </a:lnTo>
                <a:lnTo>
                  <a:pt x="14" y="3541"/>
                </a:lnTo>
                <a:lnTo>
                  <a:pt x="21" y="3563"/>
                </a:lnTo>
                <a:lnTo>
                  <a:pt x="28" y="3584"/>
                </a:lnTo>
                <a:lnTo>
                  <a:pt x="36" y="3605"/>
                </a:lnTo>
                <a:lnTo>
                  <a:pt x="45" y="3625"/>
                </a:lnTo>
                <a:lnTo>
                  <a:pt x="55" y="3644"/>
                </a:lnTo>
                <a:lnTo>
                  <a:pt x="66" y="3664"/>
                </a:lnTo>
                <a:lnTo>
                  <a:pt x="78" y="3682"/>
                </a:lnTo>
                <a:lnTo>
                  <a:pt x="91" y="3700"/>
                </a:lnTo>
                <a:lnTo>
                  <a:pt x="105" y="3717"/>
                </a:lnTo>
                <a:lnTo>
                  <a:pt x="119" y="3734"/>
                </a:lnTo>
                <a:lnTo>
                  <a:pt x="134" y="3750"/>
                </a:lnTo>
                <a:lnTo>
                  <a:pt x="150" y="3765"/>
                </a:lnTo>
                <a:lnTo>
                  <a:pt x="167" y="3779"/>
                </a:lnTo>
                <a:lnTo>
                  <a:pt x="184" y="3793"/>
                </a:lnTo>
                <a:lnTo>
                  <a:pt x="202" y="3806"/>
                </a:lnTo>
                <a:lnTo>
                  <a:pt x="220" y="3818"/>
                </a:lnTo>
                <a:lnTo>
                  <a:pt x="240" y="3829"/>
                </a:lnTo>
                <a:lnTo>
                  <a:pt x="259" y="3839"/>
                </a:lnTo>
                <a:lnTo>
                  <a:pt x="279" y="3848"/>
                </a:lnTo>
                <a:lnTo>
                  <a:pt x="300" y="3856"/>
                </a:lnTo>
                <a:lnTo>
                  <a:pt x="322" y="3863"/>
                </a:lnTo>
                <a:lnTo>
                  <a:pt x="343" y="3870"/>
                </a:lnTo>
                <a:lnTo>
                  <a:pt x="365" y="3875"/>
                </a:lnTo>
                <a:lnTo>
                  <a:pt x="387" y="3879"/>
                </a:lnTo>
                <a:lnTo>
                  <a:pt x="410" y="3882"/>
                </a:lnTo>
                <a:lnTo>
                  <a:pt x="433" y="3884"/>
                </a:lnTo>
                <a:lnTo>
                  <a:pt x="456" y="3884"/>
                </a:lnTo>
                <a:lnTo>
                  <a:pt x="2970" y="3884"/>
                </a:lnTo>
                <a:lnTo>
                  <a:pt x="2970" y="4113"/>
                </a:lnTo>
                <a:lnTo>
                  <a:pt x="2513" y="4113"/>
                </a:lnTo>
                <a:lnTo>
                  <a:pt x="2492" y="4113"/>
                </a:lnTo>
                <a:lnTo>
                  <a:pt x="2473" y="4116"/>
                </a:lnTo>
                <a:lnTo>
                  <a:pt x="2454" y="4118"/>
                </a:lnTo>
                <a:lnTo>
                  <a:pt x="2438" y="4123"/>
                </a:lnTo>
                <a:lnTo>
                  <a:pt x="2422" y="4128"/>
                </a:lnTo>
                <a:lnTo>
                  <a:pt x="2407" y="4134"/>
                </a:lnTo>
                <a:lnTo>
                  <a:pt x="2393" y="4141"/>
                </a:lnTo>
                <a:lnTo>
                  <a:pt x="2381" y="4148"/>
                </a:lnTo>
                <a:lnTo>
                  <a:pt x="2369" y="4157"/>
                </a:lnTo>
                <a:lnTo>
                  <a:pt x="2359" y="4166"/>
                </a:lnTo>
                <a:lnTo>
                  <a:pt x="2349" y="4176"/>
                </a:lnTo>
                <a:lnTo>
                  <a:pt x="2340" y="4185"/>
                </a:lnTo>
                <a:lnTo>
                  <a:pt x="2332" y="4195"/>
                </a:lnTo>
                <a:lnTo>
                  <a:pt x="2325" y="4206"/>
                </a:lnTo>
                <a:lnTo>
                  <a:pt x="2314" y="4227"/>
                </a:lnTo>
                <a:lnTo>
                  <a:pt x="2303" y="4248"/>
                </a:lnTo>
                <a:lnTo>
                  <a:pt x="2296" y="4269"/>
                </a:lnTo>
                <a:lnTo>
                  <a:pt x="2292" y="4289"/>
                </a:lnTo>
                <a:lnTo>
                  <a:pt x="2288" y="4306"/>
                </a:lnTo>
                <a:lnTo>
                  <a:pt x="2286" y="4321"/>
                </a:lnTo>
                <a:lnTo>
                  <a:pt x="2285" y="4331"/>
                </a:lnTo>
                <a:lnTo>
                  <a:pt x="2285" y="4342"/>
                </a:lnTo>
                <a:lnTo>
                  <a:pt x="4570" y="4342"/>
                </a:lnTo>
                <a:lnTo>
                  <a:pt x="4569" y="4321"/>
                </a:lnTo>
                <a:lnTo>
                  <a:pt x="4567" y="4301"/>
                </a:lnTo>
                <a:lnTo>
                  <a:pt x="4564" y="4283"/>
                </a:lnTo>
                <a:lnTo>
                  <a:pt x="4559" y="4266"/>
                </a:lnTo>
                <a:lnTo>
                  <a:pt x="4555" y="4251"/>
                </a:lnTo>
                <a:lnTo>
                  <a:pt x="4548" y="4236"/>
                </a:lnTo>
                <a:lnTo>
                  <a:pt x="4541" y="4222"/>
                </a:lnTo>
                <a:lnTo>
                  <a:pt x="4534" y="4209"/>
                </a:lnTo>
                <a:lnTo>
                  <a:pt x="4526" y="4198"/>
                </a:lnTo>
                <a:lnTo>
                  <a:pt x="4517" y="4187"/>
                </a:lnTo>
                <a:lnTo>
                  <a:pt x="4507" y="4178"/>
                </a:lnTo>
                <a:lnTo>
                  <a:pt x="4497" y="4169"/>
                </a:lnTo>
                <a:lnTo>
                  <a:pt x="4487" y="4161"/>
                </a:lnTo>
                <a:lnTo>
                  <a:pt x="4476" y="4154"/>
                </a:lnTo>
                <a:lnTo>
                  <a:pt x="4456" y="4141"/>
                </a:lnTo>
                <a:lnTo>
                  <a:pt x="4434" y="4132"/>
                </a:lnTo>
                <a:lnTo>
                  <a:pt x="4413" y="4125"/>
                </a:lnTo>
                <a:lnTo>
                  <a:pt x="4393" y="4120"/>
                </a:lnTo>
                <a:lnTo>
                  <a:pt x="4376" y="4117"/>
                </a:lnTo>
                <a:lnTo>
                  <a:pt x="4362" y="4115"/>
                </a:lnTo>
                <a:lnTo>
                  <a:pt x="4351" y="4113"/>
                </a:lnTo>
                <a:lnTo>
                  <a:pt x="4340" y="4113"/>
                </a:lnTo>
                <a:lnTo>
                  <a:pt x="3884" y="4113"/>
                </a:lnTo>
                <a:lnTo>
                  <a:pt x="3884" y="3884"/>
                </a:lnTo>
                <a:lnTo>
                  <a:pt x="6397" y="3884"/>
                </a:lnTo>
                <a:lnTo>
                  <a:pt x="6421" y="3884"/>
                </a:lnTo>
                <a:lnTo>
                  <a:pt x="6444" y="3882"/>
                </a:lnTo>
                <a:lnTo>
                  <a:pt x="6466" y="3879"/>
                </a:lnTo>
                <a:lnTo>
                  <a:pt x="6489" y="3875"/>
                </a:lnTo>
                <a:lnTo>
                  <a:pt x="6511" y="3870"/>
                </a:lnTo>
                <a:lnTo>
                  <a:pt x="6533" y="3863"/>
                </a:lnTo>
                <a:lnTo>
                  <a:pt x="6554" y="3856"/>
                </a:lnTo>
                <a:lnTo>
                  <a:pt x="6575" y="3848"/>
                </a:lnTo>
                <a:lnTo>
                  <a:pt x="6595" y="3839"/>
                </a:lnTo>
                <a:lnTo>
                  <a:pt x="6615" y="3829"/>
                </a:lnTo>
                <a:lnTo>
                  <a:pt x="6633" y="3818"/>
                </a:lnTo>
                <a:lnTo>
                  <a:pt x="6653" y="3806"/>
                </a:lnTo>
                <a:lnTo>
                  <a:pt x="6670" y="3793"/>
                </a:lnTo>
                <a:lnTo>
                  <a:pt x="6687" y="3779"/>
                </a:lnTo>
                <a:lnTo>
                  <a:pt x="6705" y="3765"/>
                </a:lnTo>
                <a:lnTo>
                  <a:pt x="6720" y="3750"/>
                </a:lnTo>
                <a:lnTo>
                  <a:pt x="6735" y="3734"/>
                </a:lnTo>
                <a:lnTo>
                  <a:pt x="6750" y="3717"/>
                </a:lnTo>
                <a:lnTo>
                  <a:pt x="6764" y="3700"/>
                </a:lnTo>
                <a:lnTo>
                  <a:pt x="6776" y="3682"/>
                </a:lnTo>
                <a:lnTo>
                  <a:pt x="6788" y="3664"/>
                </a:lnTo>
                <a:lnTo>
                  <a:pt x="6799" y="3644"/>
                </a:lnTo>
                <a:lnTo>
                  <a:pt x="6810" y="3625"/>
                </a:lnTo>
                <a:lnTo>
                  <a:pt x="6818" y="3605"/>
                </a:lnTo>
                <a:lnTo>
                  <a:pt x="6827" y="3584"/>
                </a:lnTo>
                <a:lnTo>
                  <a:pt x="6834" y="3563"/>
                </a:lnTo>
                <a:lnTo>
                  <a:pt x="6840" y="3541"/>
                </a:lnTo>
                <a:lnTo>
                  <a:pt x="6845" y="3519"/>
                </a:lnTo>
                <a:lnTo>
                  <a:pt x="6849" y="3497"/>
                </a:lnTo>
                <a:lnTo>
                  <a:pt x="6852" y="3474"/>
                </a:lnTo>
                <a:lnTo>
                  <a:pt x="6853" y="3451"/>
                </a:lnTo>
                <a:lnTo>
                  <a:pt x="6855" y="3428"/>
                </a:lnTo>
                <a:lnTo>
                  <a:pt x="6855" y="457"/>
                </a:lnTo>
                <a:lnTo>
                  <a:pt x="6853" y="433"/>
                </a:lnTo>
                <a:lnTo>
                  <a:pt x="6852" y="410"/>
                </a:lnTo>
                <a:lnTo>
                  <a:pt x="6849" y="388"/>
                </a:lnTo>
                <a:lnTo>
                  <a:pt x="6845" y="365"/>
                </a:lnTo>
                <a:lnTo>
                  <a:pt x="6840" y="343"/>
                </a:lnTo>
                <a:lnTo>
                  <a:pt x="6834" y="321"/>
                </a:lnTo>
                <a:lnTo>
                  <a:pt x="6827" y="300"/>
                </a:lnTo>
                <a:lnTo>
                  <a:pt x="6818" y="280"/>
                </a:lnTo>
                <a:lnTo>
                  <a:pt x="6810" y="259"/>
                </a:lnTo>
                <a:lnTo>
                  <a:pt x="6799" y="239"/>
                </a:lnTo>
                <a:lnTo>
                  <a:pt x="6788" y="221"/>
                </a:lnTo>
                <a:lnTo>
                  <a:pt x="6776" y="201"/>
                </a:lnTo>
                <a:lnTo>
                  <a:pt x="6764" y="184"/>
                </a:lnTo>
                <a:lnTo>
                  <a:pt x="6750" y="167"/>
                </a:lnTo>
                <a:lnTo>
                  <a:pt x="6735" y="149"/>
                </a:lnTo>
                <a:lnTo>
                  <a:pt x="6720" y="134"/>
                </a:lnTo>
                <a:lnTo>
                  <a:pt x="6705" y="118"/>
                </a:lnTo>
                <a:lnTo>
                  <a:pt x="6687" y="105"/>
                </a:lnTo>
                <a:lnTo>
                  <a:pt x="6670" y="91"/>
                </a:lnTo>
                <a:lnTo>
                  <a:pt x="6653" y="78"/>
                </a:lnTo>
                <a:lnTo>
                  <a:pt x="6633" y="67"/>
                </a:lnTo>
                <a:lnTo>
                  <a:pt x="6615" y="55"/>
                </a:lnTo>
                <a:lnTo>
                  <a:pt x="6595" y="45"/>
                </a:lnTo>
                <a:lnTo>
                  <a:pt x="6575" y="35"/>
                </a:lnTo>
                <a:lnTo>
                  <a:pt x="6554" y="27"/>
                </a:lnTo>
                <a:lnTo>
                  <a:pt x="6533" y="20"/>
                </a:lnTo>
                <a:lnTo>
                  <a:pt x="6511" y="15"/>
                </a:lnTo>
                <a:lnTo>
                  <a:pt x="6489" y="9"/>
                </a:lnTo>
                <a:lnTo>
                  <a:pt x="6466" y="5"/>
                </a:lnTo>
                <a:lnTo>
                  <a:pt x="6444" y="2"/>
                </a:lnTo>
                <a:lnTo>
                  <a:pt x="6421" y="1"/>
                </a:lnTo>
                <a:lnTo>
                  <a:pt x="6397" y="0"/>
                </a:lnTo>
                <a:close/>
                <a:moveTo>
                  <a:pt x="6625" y="3428"/>
                </a:moveTo>
                <a:lnTo>
                  <a:pt x="6625" y="3428"/>
                </a:lnTo>
                <a:lnTo>
                  <a:pt x="6624" y="3451"/>
                </a:lnTo>
                <a:lnTo>
                  <a:pt x="6621" y="3474"/>
                </a:lnTo>
                <a:lnTo>
                  <a:pt x="6616" y="3496"/>
                </a:lnTo>
                <a:lnTo>
                  <a:pt x="6608" y="3517"/>
                </a:lnTo>
                <a:lnTo>
                  <a:pt x="6599" y="3536"/>
                </a:lnTo>
                <a:lnTo>
                  <a:pt x="6587" y="3555"/>
                </a:lnTo>
                <a:lnTo>
                  <a:pt x="6573" y="3573"/>
                </a:lnTo>
                <a:lnTo>
                  <a:pt x="6558" y="3589"/>
                </a:lnTo>
                <a:lnTo>
                  <a:pt x="6542" y="3604"/>
                </a:lnTo>
                <a:lnTo>
                  <a:pt x="6525" y="3617"/>
                </a:lnTo>
                <a:lnTo>
                  <a:pt x="6507" y="3628"/>
                </a:lnTo>
                <a:lnTo>
                  <a:pt x="6486" y="3638"/>
                </a:lnTo>
                <a:lnTo>
                  <a:pt x="6465" y="3646"/>
                </a:lnTo>
                <a:lnTo>
                  <a:pt x="6443" y="3651"/>
                </a:lnTo>
                <a:lnTo>
                  <a:pt x="6420" y="3655"/>
                </a:lnTo>
                <a:lnTo>
                  <a:pt x="6397" y="3656"/>
                </a:lnTo>
                <a:lnTo>
                  <a:pt x="456" y="3656"/>
                </a:lnTo>
                <a:lnTo>
                  <a:pt x="433" y="3655"/>
                </a:lnTo>
                <a:lnTo>
                  <a:pt x="410" y="3651"/>
                </a:lnTo>
                <a:lnTo>
                  <a:pt x="388" y="3646"/>
                </a:lnTo>
                <a:lnTo>
                  <a:pt x="368" y="3638"/>
                </a:lnTo>
                <a:lnTo>
                  <a:pt x="348" y="3628"/>
                </a:lnTo>
                <a:lnTo>
                  <a:pt x="330" y="3617"/>
                </a:lnTo>
                <a:lnTo>
                  <a:pt x="311" y="3604"/>
                </a:lnTo>
                <a:lnTo>
                  <a:pt x="295" y="3589"/>
                </a:lnTo>
                <a:lnTo>
                  <a:pt x="280" y="3573"/>
                </a:lnTo>
                <a:lnTo>
                  <a:pt x="267" y="3555"/>
                </a:lnTo>
                <a:lnTo>
                  <a:pt x="256" y="3536"/>
                </a:lnTo>
                <a:lnTo>
                  <a:pt x="247" y="3517"/>
                </a:lnTo>
                <a:lnTo>
                  <a:pt x="239" y="3496"/>
                </a:lnTo>
                <a:lnTo>
                  <a:pt x="233" y="3474"/>
                </a:lnTo>
                <a:lnTo>
                  <a:pt x="229" y="3451"/>
                </a:lnTo>
                <a:lnTo>
                  <a:pt x="228" y="3428"/>
                </a:lnTo>
                <a:lnTo>
                  <a:pt x="228" y="457"/>
                </a:lnTo>
                <a:lnTo>
                  <a:pt x="229" y="433"/>
                </a:lnTo>
                <a:lnTo>
                  <a:pt x="233" y="411"/>
                </a:lnTo>
                <a:lnTo>
                  <a:pt x="239" y="389"/>
                </a:lnTo>
                <a:lnTo>
                  <a:pt x="247" y="368"/>
                </a:lnTo>
                <a:lnTo>
                  <a:pt x="256" y="348"/>
                </a:lnTo>
                <a:lnTo>
                  <a:pt x="267" y="329"/>
                </a:lnTo>
                <a:lnTo>
                  <a:pt x="280" y="312"/>
                </a:lnTo>
                <a:lnTo>
                  <a:pt x="295" y="296"/>
                </a:lnTo>
                <a:lnTo>
                  <a:pt x="311" y="281"/>
                </a:lnTo>
                <a:lnTo>
                  <a:pt x="330" y="267"/>
                </a:lnTo>
                <a:lnTo>
                  <a:pt x="348" y="255"/>
                </a:lnTo>
                <a:lnTo>
                  <a:pt x="368" y="246"/>
                </a:lnTo>
                <a:lnTo>
                  <a:pt x="388" y="238"/>
                </a:lnTo>
                <a:lnTo>
                  <a:pt x="410" y="232"/>
                </a:lnTo>
                <a:lnTo>
                  <a:pt x="433" y="229"/>
                </a:lnTo>
                <a:lnTo>
                  <a:pt x="456" y="228"/>
                </a:lnTo>
                <a:lnTo>
                  <a:pt x="6397" y="228"/>
                </a:lnTo>
                <a:lnTo>
                  <a:pt x="6420" y="229"/>
                </a:lnTo>
                <a:lnTo>
                  <a:pt x="6443" y="232"/>
                </a:lnTo>
                <a:lnTo>
                  <a:pt x="6465" y="238"/>
                </a:lnTo>
                <a:lnTo>
                  <a:pt x="6486" y="246"/>
                </a:lnTo>
                <a:lnTo>
                  <a:pt x="6507" y="255"/>
                </a:lnTo>
                <a:lnTo>
                  <a:pt x="6525" y="267"/>
                </a:lnTo>
                <a:lnTo>
                  <a:pt x="6542" y="281"/>
                </a:lnTo>
                <a:lnTo>
                  <a:pt x="6558" y="296"/>
                </a:lnTo>
                <a:lnTo>
                  <a:pt x="6573" y="312"/>
                </a:lnTo>
                <a:lnTo>
                  <a:pt x="6587" y="329"/>
                </a:lnTo>
                <a:lnTo>
                  <a:pt x="6599" y="348"/>
                </a:lnTo>
                <a:lnTo>
                  <a:pt x="6608" y="368"/>
                </a:lnTo>
                <a:lnTo>
                  <a:pt x="6616" y="389"/>
                </a:lnTo>
                <a:lnTo>
                  <a:pt x="6621" y="411"/>
                </a:lnTo>
                <a:lnTo>
                  <a:pt x="6624" y="433"/>
                </a:lnTo>
                <a:lnTo>
                  <a:pt x="6625" y="457"/>
                </a:lnTo>
                <a:lnTo>
                  <a:pt x="6625" y="34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bIns="14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8" name="KSO_Shape"/>
          <p:cNvSpPr>
            <a:spLocks/>
          </p:cNvSpPr>
          <p:nvPr/>
        </p:nvSpPr>
        <p:spPr bwMode="auto">
          <a:xfrm>
            <a:off x="7182177" y="2492896"/>
            <a:ext cx="1274294" cy="1220356"/>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9" name="KSO_Shape"/>
          <p:cNvSpPr>
            <a:spLocks/>
          </p:cNvSpPr>
          <p:nvPr/>
        </p:nvSpPr>
        <p:spPr bwMode="auto">
          <a:xfrm>
            <a:off x="8586122" y="2139223"/>
            <a:ext cx="1584176" cy="1584176"/>
          </a:xfrm>
          <a:custGeom>
            <a:avLst/>
            <a:gdLst>
              <a:gd name="T0" fmla="*/ 1260124 w 3431"/>
              <a:gd name="T1" fmla="*/ 1800397 h 3431"/>
              <a:gd name="T2" fmla="*/ 1260124 w 3431"/>
              <a:gd name="T3" fmla="*/ 1656617 h 3431"/>
              <a:gd name="T4" fmla="*/ 1799953 w 3431"/>
              <a:gd name="T5" fmla="*/ 1656617 h 3431"/>
              <a:gd name="T6" fmla="*/ 1799953 w 3431"/>
              <a:gd name="T7" fmla="*/ 1800397 h 3431"/>
              <a:gd name="T8" fmla="*/ 1260124 w 3431"/>
              <a:gd name="T9" fmla="*/ 1800397 h 3431"/>
              <a:gd name="T10" fmla="*/ 1440067 w 3431"/>
              <a:gd name="T11" fmla="*/ 789215 h 3431"/>
              <a:gd name="T12" fmla="*/ 359886 w 3431"/>
              <a:gd name="T13" fmla="*/ 789215 h 3431"/>
              <a:gd name="T14" fmla="*/ 359886 w 3431"/>
              <a:gd name="T15" fmla="*/ 1620410 h 3431"/>
              <a:gd name="T16" fmla="*/ 179943 w 3431"/>
              <a:gd name="T17" fmla="*/ 1620410 h 3431"/>
              <a:gd name="T18" fmla="*/ 179943 w 3431"/>
              <a:gd name="T19" fmla="*/ 90256 h 3431"/>
              <a:gd name="T20" fmla="*/ 270177 w 3431"/>
              <a:gd name="T21" fmla="*/ 0 h 3431"/>
              <a:gd name="T22" fmla="*/ 359886 w 3431"/>
              <a:gd name="T23" fmla="*/ 90256 h 3431"/>
              <a:gd name="T24" fmla="*/ 359886 w 3431"/>
              <a:gd name="T25" fmla="*/ 251877 h 3431"/>
              <a:gd name="T26" fmla="*/ 1440067 w 3431"/>
              <a:gd name="T27" fmla="*/ 251877 h 3431"/>
              <a:gd name="T28" fmla="*/ 1440067 w 3431"/>
              <a:gd name="T29" fmla="*/ 90256 h 3431"/>
              <a:gd name="T30" fmla="*/ 1530301 w 3431"/>
              <a:gd name="T31" fmla="*/ 0 h 3431"/>
              <a:gd name="T32" fmla="*/ 1620010 w 3431"/>
              <a:gd name="T33" fmla="*/ 90256 h 3431"/>
              <a:gd name="T34" fmla="*/ 1620010 w 3431"/>
              <a:gd name="T35" fmla="*/ 1620410 h 3431"/>
              <a:gd name="T36" fmla="*/ 1440067 w 3431"/>
              <a:gd name="T37" fmla="*/ 1620410 h 3431"/>
              <a:gd name="T38" fmla="*/ 1440067 w 3431"/>
              <a:gd name="T39" fmla="*/ 789215 h 3431"/>
              <a:gd name="T40" fmla="*/ 1260124 w 3431"/>
              <a:gd name="T41" fmla="*/ 359974 h 3431"/>
              <a:gd name="T42" fmla="*/ 1260124 w 3431"/>
              <a:gd name="T43" fmla="*/ 539962 h 3431"/>
              <a:gd name="T44" fmla="*/ 1080182 w 3431"/>
              <a:gd name="T45" fmla="*/ 539962 h 3431"/>
              <a:gd name="T46" fmla="*/ 1080182 w 3431"/>
              <a:gd name="T47" fmla="*/ 359974 h 3431"/>
              <a:gd name="T48" fmla="*/ 899714 w 3431"/>
              <a:gd name="T49" fmla="*/ 359974 h 3431"/>
              <a:gd name="T50" fmla="*/ 899714 w 3431"/>
              <a:gd name="T51" fmla="*/ 539962 h 3431"/>
              <a:gd name="T52" fmla="*/ 720296 w 3431"/>
              <a:gd name="T53" fmla="*/ 539962 h 3431"/>
              <a:gd name="T54" fmla="*/ 720296 w 3431"/>
              <a:gd name="T55" fmla="*/ 359974 h 3431"/>
              <a:gd name="T56" fmla="*/ 539829 w 3431"/>
              <a:gd name="T57" fmla="*/ 359974 h 3431"/>
              <a:gd name="T58" fmla="*/ 539829 w 3431"/>
              <a:gd name="T59" fmla="*/ 539962 h 3431"/>
              <a:gd name="T60" fmla="*/ 359886 w 3431"/>
              <a:gd name="T61" fmla="*/ 539962 h 3431"/>
              <a:gd name="T62" fmla="*/ 359886 w 3431"/>
              <a:gd name="T63" fmla="*/ 720474 h 3431"/>
              <a:gd name="T64" fmla="*/ 539829 w 3431"/>
              <a:gd name="T65" fmla="*/ 720474 h 3431"/>
              <a:gd name="T66" fmla="*/ 539829 w 3431"/>
              <a:gd name="T67" fmla="*/ 539962 h 3431"/>
              <a:gd name="T68" fmla="*/ 720296 w 3431"/>
              <a:gd name="T69" fmla="*/ 539962 h 3431"/>
              <a:gd name="T70" fmla="*/ 720296 w 3431"/>
              <a:gd name="T71" fmla="*/ 720474 h 3431"/>
              <a:gd name="T72" fmla="*/ 899714 w 3431"/>
              <a:gd name="T73" fmla="*/ 720474 h 3431"/>
              <a:gd name="T74" fmla="*/ 899714 w 3431"/>
              <a:gd name="T75" fmla="*/ 539962 h 3431"/>
              <a:gd name="T76" fmla="*/ 1080182 w 3431"/>
              <a:gd name="T77" fmla="*/ 539962 h 3431"/>
              <a:gd name="T78" fmla="*/ 1080182 w 3431"/>
              <a:gd name="T79" fmla="*/ 720474 h 3431"/>
              <a:gd name="T80" fmla="*/ 1260124 w 3431"/>
              <a:gd name="T81" fmla="*/ 720474 h 3431"/>
              <a:gd name="T82" fmla="*/ 1260124 w 3431"/>
              <a:gd name="T83" fmla="*/ 539962 h 3431"/>
              <a:gd name="T84" fmla="*/ 1440067 w 3431"/>
              <a:gd name="T85" fmla="*/ 539962 h 3431"/>
              <a:gd name="T86" fmla="*/ 1440067 w 3431"/>
              <a:gd name="T87" fmla="*/ 359974 h 3431"/>
              <a:gd name="T88" fmla="*/ 1260124 w 3431"/>
              <a:gd name="T89" fmla="*/ 359974 h 3431"/>
              <a:gd name="T90" fmla="*/ 539829 w 3431"/>
              <a:gd name="T91" fmla="*/ 1800397 h 3431"/>
              <a:gd name="T92" fmla="*/ 0 w 3431"/>
              <a:gd name="T93" fmla="*/ 1800397 h 3431"/>
              <a:gd name="T94" fmla="*/ 0 w 3431"/>
              <a:gd name="T95" fmla="*/ 1656617 h 3431"/>
              <a:gd name="T96" fmla="*/ 539829 w 3431"/>
              <a:gd name="T97" fmla="*/ 1656617 h 3431"/>
              <a:gd name="T98" fmla="*/ 539829 w 3431"/>
              <a:gd name="T99" fmla="*/ 1800397 h 34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431" h="3431">
                <a:moveTo>
                  <a:pt x="2402" y="3431"/>
                </a:moveTo>
                <a:cubicBezTo>
                  <a:pt x="2402" y="3157"/>
                  <a:pt x="2402" y="3157"/>
                  <a:pt x="2402" y="3157"/>
                </a:cubicBezTo>
                <a:cubicBezTo>
                  <a:pt x="3431" y="3157"/>
                  <a:pt x="3431" y="3157"/>
                  <a:pt x="3431" y="3157"/>
                </a:cubicBezTo>
                <a:cubicBezTo>
                  <a:pt x="3431" y="3431"/>
                  <a:pt x="3431" y="3431"/>
                  <a:pt x="3431" y="3431"/>
                </a:cubicBezTo>
                <a:lnTo>
                  <a:pt x="2402" y="3431"/>
                </a:lnTo>
                <a:close/>
                <a:moveTo>
                  <a:pt x="2745" y="1504"/>
                </a:moveTo>
                <a:cubicBezTo>
                  <a:pt x="686" y="1504"/>
                  <a:pt x="686" y="1504"/>
                  <a:pt x="686" y="1504"/>
                </a:cubicBezTo>
                <a:cubicBezTo>
                  <a:pt x="686" y="3088"/>
                  <a:pt x="686" y="3088"/>
                  <a:pt x="686" y="3088"/>
                </a:cubicBezTo>
                <a:cubicBezTo>
                  <a:pt x="343" y="3088"/>
                  <a:pt x="343" y="3088"/>
                  <a:pt x="343" y="3088"/>
                </a:cubicBezTo>
                <a:cubicBezTo>
                  <a:pt x="343" y="172"/>
                  <a:pt x="343" y="172"/>
                  <a:pt x="343" y="172"/>
                </a:cubicBezTo>
                <a:cubicBezTo>
                  <a:pt x="343" y="77"/>
                  <a:pt x="420" y="0"/>
                  <a:pt x="515" y="0"/>
                </a:cubicBezTo>
                <a:cubicBezTo>
                  <a:pt x="609" y="0"/>
                  <a:pt x="686" y="77"/>
                  <a:pt x="686" y="172"/>
                </a:cubicBezTo>
                <a:cubicBezTo>
                  <a:pt x="686" y="480"/>
                  <a:pt x="686" y="480"/>
                  <a:pt x="686" y="480"/>
                </a:cubicBezTo>
                <a:cubicBezTo>
                  <a:pt x="2745" y="480"/>
                  <a:pt x="2745" y="480"/>
                  <a:pt x="2745" y="480"/>
                </a:cubicBezTo>
                <a:cubicBezTo>
                  <a:pt x="2745" y="172"/>
                  <a:pt x="2745" y="172"/>
                  <a:pt x="2745" y="172"/>
                </a:cubicBezTo>
                <a:cubicBezTo>
                  <a:pt x="2745" y="77"/>
                  <a:pt x="2822" y="0"/>
                  <a:pt x="2917" y="0"/>
                </a:cubicBezTo>
                <a:cubicBezTo>
                  <a:pt x="3011" y="0"/>
                  <a:pt x="3088" y="77"/>
                  <a:pt x="3088" y="172"/>
                </a:cubicBezTo>
                <a:cubicBezTo>
                  <a:pt x="3088" y="3088"/>
                  <a:pt x="3088" y="3088"/>
                  <a:pt x="3088" y="3088"/>
                </a:cubicBezTo>
                <a:cubicBezTo>
                  <a:pt x="2745" y="3088"/>
                  <a:pt x="2745" y="3088"/>
                  <a:pt x="2745" y="3088"/>
                </a:cubicBezTo>
                <a:lnTo>
                  <a:pt x="2745" y="1504"/>
                </a:lnTo>
                <a:close/>
                <a:moveTo>
                  <a:pt x="2402" y="686"/>
                </a:moveTo>
                <a:cubicBezTo>
                  <a:pt x="2402" y="1029"/>
                  <a:pt x="2402" y="1029"/>
                  <a:pt x="2402" y="1029"/>
                </a:cubicBezTo>
                <a:cubicBezTo>
                  <a:pt x="2059" y="1029"/>
                  <a:pt x="2059" y="1029"/>
                  <a:pt x="2059" y="1029"/>
                </a:cubicBezTo>
                <a:cubicBezTo>
                  <a:pt x="2059" y="686"/>
                  <a:pt x="2059" y="686"/>
                  <a:pt x="2059" y="686"/>
                </a:cubicBezTo>
                <a:cubicBezTo>
                  <a:pt x="1715" y="686"/>
                  <a:pt x="1715" y="686"/>
                  <a:pt x="1715" y="686"/>
                </a:cubicBezTo>
                <a:cubicBezTo>
                  <a:pt x="1715" y="1029"/>
                  <a:pt x="1715" y="1029"/>
                  <a:pt x="1715" y="1029"/>
                </a:cubicBezTo>
                <a:cubicBezTo>
                  <a:pt x="1373" y="1029"/>
                  <a:pt x="1373" y="1029"/>
                  <a:pt x="1373" y="1029"/>
                </a:cubicBezTo>
                <a:cubicBezTo>
                  <a:pt x="1373" y="686"/>
                  <a:pt x="1373" y="686"/>
                  <a:pt x="1373" y="686"/>
                </a:cubicBezTo>
                <a:cubicBezTo>
                  <a:pt x="1029" y="686"/>
                  <a:pt x="1029" y="686"/>
                  <a:pt x="1029" y="686"/>
                </a:cubicBezTo>
                <a:cubicBezTo>
                  <a:pt x="1029" y="1029"/>
                  <a:pt x="1029" y="1029"/>
                  <a:pt x="1029" y="1029"/>
                </a:cubicBezTo>
                <a:cubicBezTo>
                  <a:pt x="686" y="1029"/>
                  <a:pt x="686" y="1029"/>
                  <a:pt x="686" y="1029"/>
                </a:cubicBezTo>
                <a:cubicBezTo>
                  <a:pt x="686" y="1373"/>
                  <a:pt x="686" y="1373"/>
                  <a:pt x="686" y="1373"/>
                </a:cubicBezTo>
                <a:cubicBezTo>
                  <a:pt x="1029" y="1373"/>
                  <a:pt x="1029" y="1373"/>
                  <a:pt x="1029" y="1373"/>
                </a:cubicBezTo>
                <a:cubicBezTo>
                  <a:pt x="1029" y="1029"/>
                  <a:pt x="1029" y="1029"/>
                  <a:pt x="1029" y="1029"/>
                </a:cubicBezTo>
                <a:cubicBezTo>
                  <a:pt x="1373" y="1029"/>
                  <a:pt x="1373" y="1029"/>
                  <a:pt x="1373" y="1029"/>
                </a:cubicBezTo>
                <a:cubicBezTo>
                  <a:pt x="1373" y="1373"/>
                  <a:pt x="1373" y="1373"/>
                  <a:pt x="1373" y="1373"/>
                </a:cubicBezTo>
                <a:cubicBezTo>
                  <a:pt x="1715" y="1373"/>
                  <a:pt x="1715" y="1373"/>
                  <a:pt x="1715" y="1373"/>
                </a:cubicBezTo>
                <a:cubicBezTo>
                  <a:pt x="1715" y="1029"/>
                  <a:pt x="1715" y="1029"/>
                  <a:pt x="1715" y="1029"/>
                </a:cubicBezTo>
                <a:cubicBezTo>
                  <a:pt x="2059" y="1029"/>
                  <a:pt x="2059" y="1029"/>
                  <a:pt x="2059" y="1029"/>
                </a:cubicBezTo>
                <a:cubicBezTo>
                  <a:pt x="2059" y="1373"/>
                  <a:pt x="2059" y="1373"/>
                  <a:pt x="2059" y="1373"/>
                </a:cubicBezTo>
                <a:cubicBezTo>
                  <a:pt x="2402" y="1373"/>
                  <a:pt x="2402" y="1373"/>
                  <a:pt x="2402" y="1373"/>
                </a:cubicBezTo>
                <a:cubicBezTo>
                  <a:pt x="2402" y="1029"/>
                  <a:pt x="2402" y="1029"/>
                  <a:pt x="2402" y="1029"/>
                </a:cubicBezTo>
                <a:cubicBezTo>
                  <a:pt x="2745" y="1029"/>
                  <a:pt x="2745" y="1029"/>
                  <a:pt x="2745" y="1029"/>
                </a:cubicBezTo>
                <a:cubicBezTo>
                  <a:pt x="2745" y="686"/>
                  <a:pt x="2745" y="686"/>
                  <a:pt x="2745" y="686"/>
                </a:cubicBezTo>
                <a:lnTo>
                  <a:pt x="2402" y="686"/>
                </a:lnTo>
                <a:close/>
                <a:moveTo>
                  <a:pt x="1029" y="3431"/>
                </a:moveTo>
                <a:cubicBezTo>
                  <a:pt x="0" y="3431"/>
                  <a:pt x="0" y="3431"/>
                  <a:pt x="0" y="3431"/>
                </a:cubicBezTo>
                <a:cubicBezTo>
                  <a:pt x="0" y="3157"/>
                  <a:pt x="0" y="3157"/>
                  <a:pt x="0" y="3157"/>
                </a:cubicBezTo>
                <a:cubicBezTo>
                  <a:pt x="1029" y="3157"/>
                  <a:pt x="1029" y="3157"/>
                  <a:pt x="1029" y="3157"/>
                </a:cubicBezTo>
                <a:lnTo>
                  <a:pt x="1029" y="34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矩形 19"/>
          <p:cNvSpPr/>
          <p:nvPr/>
        </p:nvSpPr>
        <p:spPr bwMode="auto">
          <a:xfrm>
            <a:off x="6637197" y="4141653"/>
            <a:ext cx="4814033" cy="216024"/>
          </a:xfrm>
          <a:prstGeom prst="rect">
            <a:avLst/>
          </a:prstGeom>
          <a:solidFill>
            <a:srgbClr val="0070C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1" name="KSO_Shape"/>
          <p:cNvSpPr/>
          <p:nvPr/>
        </p:nvSpPr>
        <p:spPr>
          <a:xfrm>
            <a:off x="10157747" y="3549693"/>
            <a:ext cx="919045" cy="936209"/>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 name="矩形 21"/>
          <p:cNvSpPr/>
          <p:nvPr/>
        </p:nvSpPr>
        <p:spPr bwMode="auto">
          <a:xfrm>
            <a:off x="8688288" y="2018246"/>
            <a:ext cx="1368152" cy="1770794"/>
          </a:xfrm>
          <a:prstGeom prst="rect">
            <a:avLst/>
          </a:prstGeom>
          <a:noFill/>
          <a:ln w="38100"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3" name="矩形 22"/>
          <p:cNvSpPr/>
          <p:nvPr/>
        </p:nvSpPr>
        <p:spPr bwMode="auto">
          <a:xfrm>
            <a:off x="9348082" y="4141653"/>
            <a:ext cx="634563" cy="216024"/>
          </a:xfrm>
          <a:prstGeom prst="rect">
            <a:avLst/>
          </a:prstGeom>
          <a:solidFill>
            <a:srgbClr val="92D05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4" name="文本框 23"/>
          <p:cNvSpPr txBox="1"/>
          <p:nvPr/>
        </p:nvSpPr>
        <p:spPr>
          <a:xfrm>
            <a:off x="2198212" y="1447234"/>
            <a:ext cx="1813317" cy="369332"/>
          </a:xfrm>
          <a:prstGeom prst="rect">
            <a:avLst/>
          </a:prstGeom>
          <a:noFill/>
        </p:spPr>
        <p:txBody>
          <a:bodyPr wrap="none" rtlCol="0">
            <a:spAutoFit/>
          </a:bodyPr>
          <a:lstStyle/>
          <a:p>
            <a:r>
              <a:rPr lang="en-US" altLang="zh-CN" b="1" dirty="0">
                <a:solidFill>
                  <a:srgbClr val="92D050"/>
                </a:solidFill>
              </a:rPr>
              <a:t>Normal Search</a:t>
            </a:r>
            <a:endParaRPr lang="zh-CN" altLang="en-US" b="1" dirty="0">
              <a:solidFill>
                <a:srgbClr val="92D050"/>
              </a:solidFill>
            </a:endParaRPr>
          </a:p>
        </p:txBody>
      </p:sp>
      <p:sp>
        <p:nvSpPr>
          <p:cNvPr id="25" name="文本框 24"/>
          <p:cNvSpPr txBox="1"/>
          <p:nvPr/>
        </p:nvSpPr>
        <p:spPr>
          <a:xfrm>
            <a:off x="8511955" y="1483852"/>
            <a:ext cx="1672253" cy="369332"/>
          </a:xfrm>
          <a:prstGeom prst="rect">
            <a:avLst/>
          </a:prstGeom>
          <a:noFill/>
        </p:spPr>
        <p:txBody>
          <a:bodyPr wrap="none" rtlCol="0">
            <a:spAutoFit/>
          </a:bodyPr>
          <a:lstStyle/>
          <a:p>
            <a:r>
              <a:rPr lang="en-US" altLang="zh-CN" b="1" dirty="0">
                <a:solidFill>
                  <a:srgbClr val="FF0000"/>
                </a:solidFill>
              </a:rPr>
              <a:t>Smart Search</a:t>
            </a:r>
            <a:endParaRPr lang="zh-CN" altLang="en-US" b="1" dirty="0">
              <a:solidFill>
                <a:srgbClr val="FF0000"/>
              </a:solidFill>
            </a:endParaRPr>
          </a:p>
        </p:txBody>
      </p:sp>
    </p:spTree>
    <p:extLst>
      <p:ext uri="{BB962C8B-B14F-4D97-AF65-F5344CB8AC3E}">
        <p14:creationId xmlns:p14="http://schemas.microsoft.com/office/powerpoint/2010/main" val="40576041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grpId="1" nodeType="clickEffect">
                                  <p:stCondLst>
                                    <p:cond delay="0"/>
                                  </p:stCondLst>
                                  <p:childTnLst>
                                    <p:animMotion origin="layout" path="M -4.16667E-6 -4.81481E-6 L 0.23724 -0.00046 " pathEditMode="relative" rAng="0" ptsTypes="AA">
                                      <p:cBhvr>
                                        <p:cTn id="35" dur="2000" fill="hold"/>
                                        <p:tgtEl>
                                          <p:spTgt spid="6"/>
                                        </p:tgtEl>
                                        <p:attrNameLst>
                                          <p:attrName>ppt_x</p:attrName>
                                          <p:attrName>ppt_y</p:attrName>
                                        </p:attrNameLst>
                                      </p:cBhvr>
                                      <p:rCtr x="11862" y="-23"/>
                                    </p:animMotion>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500"/>
                            </p:stCondLst>
                            <p:childTnLst>
                              <p:par>
                                <p:cTn id="42" presetID="42"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4.79167E-6 3.7037E-7 L 0.26576 3.7037E-7 " pathEditMode="relative" rAng="0" ptsTypes="AA">
                                      <p:cBhvr>
                                        <p:cTn id="50" dur="2000" fill="hold"/>
                                        <p:tgtEl>
                                          <p:spTgt spid="7"/>
                                        </p:tgtEl>
                                        <p:attrNameLst>
                                          <p:attrName>ppt_x</p:attrName>
                                          <p:attrName>ppt_y</p:attrName>
                                        </p:attrNameLst>
                                      </p:cBhvr>
                                      <p:rCtr x="13281" y="0"/>
                                    </p:animMotion>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1000"/>
                                        <p:tgtEl>
                                          <p:spTgt spid="3"/>
                                        </p:tgtEl>
                                      </p:cBhvr>
                                    </p:animEffect>
                                    <p:anim calcmode="lin" valueType="num">
                                      <p:cBhvr>
                                        <p:cTn id="56" dur="1000" fill="hold"/>
                                        <p:tgtEl>
                                          <p:spTgt spid="3"/>
                                        </p:tgtEl>
                                        <p:attrNameLst>
                                          <p:attrName>ppt_x</p:attrName>
                                        </p:attrNameLst>
                                      </p:cBhvr>
                                      <p:tavLst>
                                        <p:tav tm="0">
                                          <p:val>
                                            <p:strVal val="#ppt_x"/>
                                          </p:val>
                                        </p:tav>
                                        <p:tav tm="100000">
                                          <p:val>
                                            <p:strVal val="#ppt_x"/>
                                          </p:val>
                                        </p:tav>
                                      </p:tavLst>
                                    </p:anim>
                                    <p:anim calcmode="lin" valueType="num">
                                      <p:cBhvr>
                                        <p:cTn id="5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path" presetSubtype="0" accel="50000" decel="50000" fill="hold" grpId="1" nodeType="clickEffect">
                                  <p:stCondLst>
                                    <p:cond delay="0"/>
                                  </p:stCondLst>
                                  <p:childTnLst>
                                    <p:animMotion origin="layout" path="M 3.95833E-6 -4.81481E-6 L 0.23724 -0.00046 " pathEditMode="relative" rAng="0" ptsTypes="AA">
                                      <p:cBhvr>
                                        <p:cTn id="83" dur="2000" fill="hold"/>
                                        <p:tgtEl>
                                          <p:spTgt spid="18"/>
                                        </p:tgtEl>
                                        <p:attrNameLst>
                                          <p:attrName>ppt_x</p:attrName>
                                          <p:attrName>ppt_y</p:attrName>
                                        </p:attrNameLst>
                                      </p:cBhvr>
                                      <p:rCtr x="11862" y="-23"/>
                                    </p:animMotion>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left)">
                                      <p:cBhvr>
                                        <p:cTn id="88" dur="500"/>
                                        <p:tgtEl>
                                          <p:spTgt spid="20"/>
                                        </p:tgtEl>
                                      </p:cBhvr>
                                    </p:animEffect>
                                  </p:childTnLst>
                                </p:cTn>
                              </p:par>
                            </p:childTnLst>
                          </p:cTn>
                        </p:par>
                        <p:par>
                          <p:cTn id="89" fill="hold">
                            <p:stCondLst>
                              <p:cond delay="500"/>
                            </p:stCondLst>
                            <p:childTnLst>
                              <p:par>
                                <p:cTn id="90" presetID="42"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up)">
                                      <p:cBhvr>
                                        <p:cTn id="99" dur="500"/>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path" presetSubtype="0" accel="50000" decel="50000" fill="hold" grpId="1" nodeType="clickEffect">
                                  <p:stCondLst>
                                    <p:cond delay="0"/>
                                  </p:stCondLst>
                                  <p:childTnLst>
                                    <p:animMotion origin="layout" path="M -3.33333E-6 3.7037E-7 C 0.01628 3.7037E-7 0.02969 0.01551 0.02969 0.03472 C 0.02969 0.05417 0.01628 0.07014 -3.33333E-6 0.07014 C -0.01627 0.07014 -0.02942 0.05417 -0.02942 0.03472 C -0.02942 0.01551 -0.01627 3.7037E-7 -3.33333E-6 3.7037E-7 Z " pathEditMode="relative" rAng="0" ptsTypes="AAAAA">
                                      <p:cBhvr>
                                        <p:cTn id="103" dur="1000" fill="hold"/>
                                        <p:tgtEl>
                                          <p:spTgt spid="21"/>
                                        </p:tgtEl>
                                        <p:attrNameLst>
                                          <p:attrName>ppt_x</p:attrName>
                                          <p:attrName>ppt_y</p:attrName>
                                        </p:attrNameLst>
                                      </p:cBhvr>
                                      <p:rCtr x="13" y="3495"/>
                                    </p:animMotion>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1000"/>
                                        <p:tgtEl>
                                          <p:spTgt spid="16"/>
                                        </p:tgtEl>
                                      </p:cBhvr>
                                    </p:animEffect>
                                    <p:anim calcmode="lin" valueType="num">
                                      <p:cBhvr>
                                        <p:cTn id="113" dur="1000" fill="hold"/>
                                        <p:tgtEl>
                                          <p:spTgt spid="16"/>
                                        </p:tgtEl>
                                        <p:attrNameLst>
                                          <p:attrName>ppt_x</p:attrName>
                                        </p:attrNameLst>
                                      </p:cBhvr>
                                      <p:tavLst>
                                        <p:tav tm="0">
                                          <p:val>
                                            <p:strVal val="#ppt_x"/>
                                          </p:val>
                                        </p:tav>
                                        <p:tav tm="100000">
                                          <p:val>
                                            <p:strVal val="#ppt_x"/>
                                          </p:val>
                                        </p:tav>
                                      </p:tavLst>
                                    </p:anim>
                                    <p:anim calcmode="lin" valueType="num">
                                      <p:cBhvr>
                                        <p:cTn id="1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6" grpId="1" animBg="1"/>
      <p:bldP spid="8" grpId="0" animBg="1"/>
      <p:bldP spid="9" grpId="0" animBg="1"/>
      <p:bldP spid="7" grpId="0" animBg="1"/>
      <p:bldP spid="7" grpId="1" animBg="1"/>
      <p:bldP spid="16" grpId="0"/>
      <p:bldP spid="17" grpId="0" animBg="1"/>
      <p:bldP spid="18" grpId="0" animBg="1"/>
      <p:bldP spid="18" grpId="1" animBg="1"/>
      <p:bldP spid="19" grpId="0" animBg="1"/>
      <p:bldP spid="20" grpId="0" animBg="1"/>
      <p:bldP spid="21" grpId="0" animBg="1"/>
      <p:bldP spid="21" grpId="1" animBg="1"/>
      <p:bldP spid="22" grpId="0" animBg="1"/>
      <p:bldP spid="23" grpId="0" animBg="1"/>
      <p:bldP spid="24"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7195" y="1865613"/>
            <a:ext cx="5809557" cy="3267495"/>
          </a:xfrm>
          <a:prstGeom prst="rect">
            <a:avLst/>
          </a:prstGeom>
        </p:spPr>
      </p:pic>
      <p:sp>
        <p:nvSpPr>
          <p:cNvPr id="4" name="标题 1"/>
          <p:cNvSpPr txBox="1">
            <a:spLocks noChangeArrowheads="1"/>
          </p:cNvSpPr>
          <p:nvPr/>
        </p:nvSpPr>
        <p:spPr bwMode="auto">
          <a:xfrm>
            <a:off x="-168696" y="76909"/>
            <a:ext cx="9721080"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Double Playback Progress</a:t>
            </a:r>
            <a:r>
              <a:rPr lang="en-US" altLang="zh-CN" sz="4800" dirty="0"/>
              <a:t> </a:t>
            </a:r>
            <a:r>
              <a:rPr lang="en-US" altLang="zh-CN" sz="4800" b="1" kern="0" dirty="0">
                <a:solidFill>
                  <a:srgbClr val="FFC000"/>
                </a:solidFill>
                <a:latin typeface="Arial" panose="020B0604020202020204" pitchFamily="34" charset="0"/>
                <a:cs typeface="Arial" panose="020B0604020202020204" pitchFamily="34" charset="0"/>
              </a:rPr>
              <a:t>Bar</a:t>
            </a:r>
          </a:p>
        </p:txBody>
      </p:sp>
      <p:sp>
        <p:nvSpPr>
          <p:cNvPr id="5" name="矩形 4"/>
          <p:cNvSpPr/>
          <p:nvPr/>
        </p:nvSpPr>
        <p:spPr bwMode="auto">
          <a:xfrm>
            <a:off x="6057693" y="3275561"/>
            <a:ext cx="2456395" cy="1339325"/>
          </a:xfrm>
          <a:prstGeom prst="rect">
            <a:avLst/>
          </a:prstGeom>
          <a:noFill/>
          <a:ln w="38100" algn="ctr">
            <a:solidFill>
              <a:srgbClr val="FF33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6" name="矩形 5"/>
          <p:cNvSpPr/>
          <p:nvPr/>
        </p:nvSpPr>
        <p:spPr bwMode="auto">
          <a:xfrm>
            <a:off x="5944804" y="1877085"/>
            <a:ext cx="4966191" cy="2786873"/>
          </a:xfrm>
          <a:prstGeom prst="rect">
            <a:avLst/>
          </a:prstGeom>
          <a:noFill/>
          <a:ln w="38100" algn="ctr">
            <a:solidFill>
              <a:srgbClr val="FF33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 name="下箭头 2"/>
          <p:cNvSpPr/>
          <p:nvPr/>
        </p:nvSpPr>
        <p:spPr>
          <a:xfrm rot="17834416">
            <a:off x="9186974" y="3587526"/>
            <a:ext cx="116610" cy="1520532"/>
          </a:xfrm>
          <a:prstGeom prst="downArrow">
            <a:avLst/>
          </a:prstGeom>
          <a:solidFill>
            <a:srgbClr val="92D050"/>
          </a:solidFill>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 name="下箭头 6"/>
          <p:cNvSpPr/>
          <p:nvPr/>
        </p:nvSpPr>
        <p:spPr>
          <a:xfrm rot="17834416" flipH="1">
            <a:off x="5985507" y="4571820"/>
            <a:ext cx="144369" cy="260339"/>
          </a:xfrm>
          <a:prstGeom prst="downArrow">
            <a:avLst/>
          </a:prstGeom>
          <a:solidFill>
            <a:srgbClr val="92D050"/>
          </a:solidFill>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8" name="矩形 7"/>
          <p:cNvSpPr/>
          <p:nvPr/>
        </p:nvSpPr>
        <p:spPr bwMode="auto">
          <a:xfrm>
            <a:off x="2207568" y="1700808"/>
            <a:ext cx="1008112" cy="144016"/>
          </a:xfrm>
          <a:prstGeom prst="rect">
            <a:avLst/>
          </a:prstGeom>
          <a:solidFill>
            <a:srgbClr val="00B0F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9" name="矩形 8"/>
          <p:cNvSpPr/>
          <p:nvPr/>
        </p:nvSpPr>
        <p:spPr bwMode="auto">
          <a:xfrm>
            <a:off x="2783898" y="2204864"/>
            <a:ext cx="1751661" cy="144016"/>
          </a:xfrm>
          <a:prstGeom prst="rect">
            <a:avLst/>
          </a:prstGeom>
          <a:solidFill>
            <a:srgbClr val="00B0F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0" name="矩形 9"/>
          <p:cNvSpPr/>
          <p:nvPr/>
        </p:nvSpPr>
        <p:spPr bwMode="auto">
          <a:xfrm>
            <a:off x="4799856" y="2683708"/>
            <a:ext cx="639614" cy="169228"/>
          </a:xfrm>
          <a:prstGeom prst="rect">
            <a:avLst/>
          </a:prstGeom>
          <a:solidFill>
            <a:srgbClr val="00B0F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1" name="矩形 10"/>
          <p:cNvSpPr/>
          <p:nvPr/>
        </p:nvSpPr>
        <p:spPr bwMode="auto">
          <a:xfrm>
            <a:off x="2207568" y="4719074"/>
            <a:ext cx="2327991" cy="146526"/>
          </a:xfrm>
          <a:prstGeom prst="rect">
            <a:avLst/>
          </a:prstGeom>
          <a:solidFill>
            <a:srgbClr val="00B0F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2" name="矩形 11"/>
          <p:cNvSpPr/>
          <p:nvPr/>
        </p:nvSpPr>
        <p:spPr bwMode="auto">
          <a:xfrm>
            <a:off x="4799856" y="4711207"/>
            <a:ext cx="639614" cy="169228"/>
          </a:xfrm>
          <a:prstGeom prst="rect">
            <a:avLst/>
          </a:prstGeom>
          <a:solidFill>
            <a:srgbClr val="00B0F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4" name="虚尾箭头 13"/>
          <p:cNvSpPr/>
          <p:nvPr/>
        </p:nvSpPr>
        <p:spPr bwMode="auto">
          <a:xfrm rot="5400000">
            <a:off x="1253304" y="2994435"/>
            <a:ext cx="2468109" cy="504056"/>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5" name="虚尾箭头 14"/>
          <p:cNvSpPr/>
          <p:nvPr/>
        </p:nvSpPr>
        <p:spPr bwMode="auto">
          <a:xfrm rot="5400000">
            <a:off x="2619070" y="3256382"/>
            <a:ext cx="1944216" cy="504056"/>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6" name="虚尾箭头 15"/>
          <p:cNvSpPr/>
          <p:nvPr/>
        </p:nvSpPr>
        <p:spPr bwMode="auto">
          <a:xfrm rot="5400000">
            <a:off x="4419171" y="3534292"/>
            <a:ext cx="1388397" cy="504056"/>
          </a:xfrm>
          <a:prstGeom prst="stripedRightArrow">
            <a:avLst/>
          </a:prstGeom>
          <a:solidFill>
            <a:schemeClr val="tx2">
              <a:lumMod val="60000"/>
              <a:lumOff val="40000"/>
            </a:schemeClr>
          </a:solidFill>
          <a:ln w="9525" algn="ctr">
            <a:noFill/>
            <a:miter lim="800000"/>
            <a:headEnd/>
            <a:tailEn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7" name="下箭头 16"/>
          <p:cNvSpPr/>
          <p:nvPr/>
        </p:nvSpPr>
        <p:spPr bwMode="auto">
          <a:xfrm rot="5773298">
            <a:off x="4619076" y="493438"/>
            <a:ext cx="356068" cy="2909265"/>
          </a:xfrm>
          <a:prstGeom prst="downArrow">
            <a:avLst>
              <a:gd name="adj1" fmla="val 56912"/>
              <a:gd name="adj2" fmla="val 50000"/>
            </a:avLst>
          </a:prstGeom>
          <a:solidFill>
            <a:srgbClr val="FF7C8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8" name="下箭头 17"/>
          <p:cNvSpPr/>
          <p:nvPr/>
        </p:nvSpPr>
        <p:spPr bwMode="auto">
          <a:xfrm rot="5773298">
            <a:off x="6956235" y="60770"/>
            <a:ext cx="356068" cy="4993317"/>
          </a:xfrm>
          <a:prstGeom prst="downArrow">
            <a:avLst>
              <a:gd name="adj1" fmla="val 56912"/>
              <a:gd name="adj2" fmla="val 50000"/>
            </a:avLst>
          </a:prstGeom>
          <a:solidFill>
            <a:srgbClr val="FF7C8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9" name="下箭头 18"/>
          <p:cNvSpPr/>
          <p:nvPr/>
        </p:nvSpPr>
        <p:spPr bwMode="auto">
          <a:xfrm rot="6698508">
            <a:off x="6254063" y="2220405"/>
            <a:ext cx="356068" cy="2052116"/>
          </a:xfrm>
          <a:prstGeom prst="downArrow">
            <a:avLst>
              <a:gd name="adj1" fmla="val 56912"/>
              <a:gd name="adj2" fmla="val 50000"/>
            </a:avLst>
          </a:prstGeom>
          <a:solidFill>
            <a:srgbClr val="FF7C80"/>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0" name="TextBox 20"/>
          <p:cNvSpPr txBox="1">
            <a:spLocks noChangeArrowheads="1"/>
          </p:cNvSpPr>
          <p:nvPr/>
        </p:nvSpPr>
        <p:spPr bwMode="auto">
          <a:xfrm>
            <a:off x="269015" y="1588150"/>
            <a:ext cx="12536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Source Sans Pro Light" panose="020B0403030403020204" pitchFamily="34" charset="0"/>
                <a:ea typeface="宋体" charset="-122"/>
              </a:rPr>
              <a:t>Channel 1</a:t>
            </a:r>
            <a:endParaRPr lang="zh-CN" altLang="en-US" dirty="0">
              <a:solidFill>
                <a:schemeClr val="bg1"/>
              </a:solidFill>
              <a:latin typeface="Source Sans Pro Light" panose="020B0403030403020204" pitchFamily="34" charset="0"/>
              <a:ea typeface="宋体" charset="-122"/>
            </a:endParaRPr>
          </a:p>
        </p:txBody>
      </p:sp>
      <p:sp>
        <p:nvSpPr>
          <p:cNvPr id="21" name="TextBox 20"/>
          <p:cNvSpPr txBox="1">
            <a:spLocks noChangeArrowheads="1"/>
          </p:cNvSpPr>
          <p:nvPr/>
        </p:nvSpPr>
        <p:spPr bwMode="auto">
          <a:xfrm>
            <a:off x="269014" y="2092206"/>
            <a:ext cx="12536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Source Sans Pro Light" panose="020B0403030403020204" pitchFamily="34" charset="0"/>
                <a:ea typeface="宋体" charset="-122"/>
              </a:rPr>
              <a:t>Channel 2</a:t>
            </a:r>
            <a:endParaRPr lang="zh-CN" altLang="en-US" dirty="0">
              <a:solidFill>
                <a:schemeClr val="bg1"/>
              </a:solidFill>
              <a:latin typeface="Source Sans Pro Light" panose="020B0403030403020204" pitchFamily="34" charset="0"/>
              <a:ea typeface="宋体" charset="-122"/>
            </a:endParaRPr>
          </a:p>
        </p:txBody>
      </p:sp>
      <p:sp>
        <p:nvSpPr>
          <p:cNvPr id="22" name="TextBox 20"/>
          <p:cNvSpPr txBox="1">
            <a:spLocks noChangeArrowheads="1"/>
          </p:cNvSpPr>
          <p:nvPr/>
        </p:nvSpPr>
        <p:spPr bwMode="auto">
          <a:xfrm>
            <a:off x="264042" y="2596262"/>
            <a:ext cx="12536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Source Sans Pro Light" panose="020B0403030403020204" pitchFamily="34" charset="0"/>
                <a:ea typeface="宋体" charset="-122"/>
              </a:rPr>
              <a:t>Channel 3</a:t>
            </a:r>
            <a:endParaRPr lang="zh-CN" altLang="en-US" dirty="0">
              <a:solidFill>
                <a:schemeClr val="bg1"/>
              </a:solidFill>
              <a:latin typeface="Source Sans Pro Light" panose="020B0403030403020204" pitchFamily="34" charset="0"/>
              <a:ea typeface="宋体" charset="-122"/>
            </a:endParaRPr>
          </a:p>
        </p:txBody>
      </p:sp>
      <p:sp>
        <p:nvSpPr>
          <p:cNvPr id="23" name="TextBox 20"/>
          <p:cNvSpPr txBox="1">
            <a:spLocks noChangeArrowheads="1"/>
          </p:cNvSpPr>
          <p:nvPr/>
        </p:nvSpPr>
        <p:spPr bwMode="auto">
          <a:xfrm>
            <a:off x="274202" y="4560916"/>
            <a:ext cx="16690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Source Sans Pro Light" panose="020B0403030403020204" pitchFamily="34" charset="0"/>
                <a:ea typeface="宋体" charset="-122"/>
              </a:rPr>
              <a:t>All Channel in Sync Playback</a:t>
            </a:r>
          </a:p>
          <a:p>
            <a:pPr eaLnBrk="1" hangingPunct="1"/>
            <a:r>
              <a:rPr lang="en-US" altLang="zh-CN" dirty="0">
                <a:solidFill>
                  <a:schemeClr val="bg1"/>
                </a:solidFill>
                <a:latin typeface="Source Sans Pro Light" panose="020B0403030403020204" pitchFamily="34" charset="0"/>
                <a:ea typeface="宋体" charset="-122"/>
              </a:rPr>
              <a:t>More visual for users</a:t>
            </a:r>
            <a:endParaRPr lang="zh-CN" altLang="en-US" dirty="0">
              <a:solidFill>
                <a:schemeClr val="bg1"/>
              </a:solidFill>
              <a:latin typeface="Source Sans Pro Light" panose="020B0403030403020204" pitchFamily="34" charset="0"/>
              <a:ea typeface="宋体" charset="-122"/>
            </a:endParaRPr>
          </a:p>
        </p:txBody>
      </p:sp>
    </p:spTree>
    <p:extLst>
      <p:ext uri="{BB962C8B-B14F-4D97-AF65-F5344CB8AC3E}">
        <p14:creationId xmlns:p14="http://schemas.microsoft.com/office/powerpoint/2010/main" val="20364480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randombar(horizontal)">
                                      <p:cBhvr>
                                        <p:cTn id="45" dur="500"/>
                                        <p:tgtEl>
                                          <p:spTgt spid="9"/>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randombar(horizont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randombar(horizontal)">
                                      <p:cBhvr>
                                        <p:cTn id="56" dur="500"/>
                                        <p:tgtEl>
                                          <p:spTgt spid="1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randombar(horizontal)">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up)">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randombar(horizontal)">
                                      <p:cBhvr>
                                        <p:cTn id="75" dur="500"/>
                                        <p:tgtEl>
                                          <p:spTgt spid="1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randombar(horizontal)">
                                      <p:cBhvr>
                                        <p:cTn id="78" dur="500"/>
                                        <p:tgtEl>
                                          <p:spTgt spid="2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randombar(horizontal)">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p:bldP spid="21" grpId="0"/>
      <p:bldP spid="22"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600744" y="0"/>
            <a:ext cx="9721080"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Instant Preview on Playback</a:t>
            </a:r>
          </a:p>
        </p:txBody>
      </p:sp>
      <p:sp>
        <p:nvSpPr>
          <p:cNvPr id="4" name="文本框 3"/>
          <p:cNvSpPr txBox="1"/>
          <p:nvPr/>
        </p:nvSpPr>
        <p:spPr>
          <a:xfrm>
            <a:off x="407368" y="5373216"/>
            <a:ext cx="11347867" cy="954107"/>
          </a:xfrm>
          <a:prstGeom prst="rect">
            <a:avLst/>
          </a:prstGeom>
          <a:noFill/>
        </p:spPr>
        <p:txBody>
          <a:bodyPr wrap="square" rtlCol="0">
            <a:spAutoFit/>
          </a:bodyPr>
          <a:lstStyle/>
          <a:p>
            <a:r>
              <a:rPr lang="en-US" altLang="zh-CN" sz="2800" dirty="0">
                <a:solidFill>
                  <a:schemeClr val="bg1"/>
                </a:solidFill>
              </a:rPr>
              <a:t>User can easily preview the thumbnail picture of the corresponding time when the cursor put on the playback bar</a:t>
            </a:r>
            <a:endParaRPr lang="zh-CN" altLang="en-US" sz="2800" dirty="0">
              <a:solidFill>
                <a:schemeClr val="bg1"/>
              </a:solidFill>
            </a:endParaRPr>
          </a:p>
        </p:txBody>
      </p:sp>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9536" y="1089773"/>
            <a:ext cx="7486537" cy="4218798"/>
          </a:xfrm>
          <a:prstGeom prst="rect">
            <a:avLst/>
          </a:prstGeom>
        </p:spPr>
      </p:pic>
    </p:spTree>
    <p:extLst>
      <p:ext uri="{BB962C8B-B14F-4D97-AF65-F5344CB8AC3E}">
        <p14:creationId xmlns:p14="http://schemas.microsoft.com/office/powerpoint/2010/main" val="3345740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2" name="图片 112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68416" y="2924944"/>
            <a:ext cx="2232248" cy="1612222"/>
          </a:xfrm>
          <a:prstGeom prst="rect">
            <a:avLst/>
          </a:prstGeom>
        </p:spPr>
      </p:pic>
      <p:pic>
        <p:nvPicPr>
          <p:cNvPr id="136" name="Picture 4"/>
          <p:cNvPicPr>
            <a:picLocks noChangeAspect="1" noChangeArrowheads="1"/>
          </p:cNvPicPr>
          <p:nvPr/>
        </p:nvPicPr>
        <p:blipFill>
          <a:blip r:embed="rId3" cstate="email">
            <a:extLst>
              <a:ext uri="{BEBA8EAE-BF5A-486C-A8C5-ECC9F3942E4B}">
                <a14:imgProps xmlns:a14="http://schemas.microsoft.com/office/drawing/2010/main">
                  <a14:imgLayer r:embed="rId4">
                    <a14:imgEffect>
                      <a14:backgroundRemoval t="247" b="97281" l="2845" r="97845">
                        <a14:foregroundMark x1="6034" y1="94561" x2="6034" y2="94561"/>
                        <a14:foregroundMark x1="52328" y1="97281" x2="52328" y2="97281"/>
                        <a14:foregroundMark x1="96552" y1="92831" x2="96552" y2="92831"/>
                        <a14:foregroundMark x1="98103" y1="55377" x2="98103" y2="55377"/>
                        <a14:foregroundMark x1="94310" y1="24969" x2="94310" y2="24969"/>
                        <a14:foregroundMark x1="93707" y1="15698" x2="93707" y2="15698"/>
                        <a14:foregroundMark x1="96207" y1="38566" x2="96207" y2="38566"/>
                        <a14:foregroundMark x1="89310" y1="2843" x2="89310" y2="2843"/>
                        <a14:foregroundMark x1="2845" y1="83189" x2="2845" y2="83189"/>
                        <a14:foregroundMark x1="4138" y1="47466" x2="4138" y2="47466"/>
                        <a14:foregroundMark x1="7845" y1="21384" x2="7845" y2="21384"/>
                        <a14:foregroundMark x1="48879" y1="247" x2="48879" y2="247"/>
                      </a14:backgroundRemoval>
                    </a14:imgEffect>
                  </a14:imgLayer>
                </a14:imgProps>
              </a:ext>
              <a:ext uri="{28A0092B-C50C-407E-A947-70E740481C1C}">
                <a14:useLocalDpi xmlns:a14="http://schemas.microsoft.com/office/drawing/2010/main"/>
              </a:ext>
            </a:extLst>
          </a:blip>
          <a:srcRect/>
          <a:stretch>
            <a:fillRect/>
          </a:stretch>
        </p:blipFill>
        <p:spPr bwMode="auto">
          <a:xfrm>
            <a:off x="541537" y="2734694"/>
            <a:ext cx="3384376" cy="240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 name="KSO_Shape"/>
          <p:cNvSpPr/>
          <p:nvPr/>
        </p:nvSpPr>
        <p:spPr>
          <a:xfrm>
            <a:off x="1693251" y="1551112"/>
            <a:ext cx="540473" cy="36572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tx1"/>
              </a:solidFill>
            </a:endParaRPr>
          </a:p>
        </p:txBody>
      </p:sp>
      <p:sp>
        <p:nvSpPr>
          <p:cNvPr id="1127" name="右箭头 1126"/>
          <p:cNvSpPr/>
          <p:nvPr/>
        </p:nvSpPr>
        <p:spPr bwMode="auto">
          <a:xfrm rot="18408226">
            <a:off x="731353" y="2453001"/>
            <a:ext cx="1440160" cy="201506"/>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1128" name="图片 112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08124" y="2599121"/>
            <a:ext cx="1910087" cy="2263867"/>
          </a:xfrm>
          <a:prstGeom prst="rect">
            <a:avLst/>
          </a:prstGeom>
        </p:spPr>
      </p:pic>
      <p:sp>
        <p:nvSpPr>
          <p:cNvPr id="143" name="KSO_Shape"/>
          <p:cNvSpPr/>
          <p:nvPr/>
        </p:nvSpPr>
        <p:spPr>
          <a:xfrm>
            <a:off x="10128448" y="1551112"/>
            <a:ext cx="540473" cy="36572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rgbClr val="FFC000"/>
              </a:solidFill>
            </a:endParaRPr>
          </a:p>
        </p:txBody>
      </p:sp>
      <p:sp>
        <p:nvSpPr>
          <p:cNvPr id="1130" name="虚尾箭头 1129"/>
          <p:cNvSpPr/>
          <p:nvPr/>
        </p:nvSpPr>
        <p:spPr bwMode="auto">
          <a:xfrm>
            <a:off x="3473127" y="1373932"/>
            <a:ext cx="5472608" cy="720080"/>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131" name="右箭头 1130"/>
          <p:cNvSpPr/>
          <p:nvPr/>
        </p:nvSpPr>
        <p:spPr bwMode="auto">
          <a:xfrm>
            <a:off x="4235096" y="3190676"/>
            <a:ext cx="1224136" cy="1080120"/>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47" name="右箭头 146"/>
          <p:cNvSpPr/>
          <p:nvPr/>
        </p:nvSpPr>
        <p:spPr bwMode="auto">
          <a:xfrm>
            <a:off x="8442326" y="3190676"/>
            <a:ext cx="1224136" cy="1080120"/>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148" name="标题 1"/>
          <p:cNvSpPr txBox="1">
            <a:spLocks noChangeArrowheads="1"/>
          </p:cNvSpPr>
          <p:nvPr/>
        </p:nvSpPr>
        <p:spPr bwMode="auto">
          <a:xfrm>
            <a:off x="115788" y="-120710"/>
            <a:ext cx="676875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Easy Internet Access</a:t>
            </a:r>
          </a:p>
        </p:txBody>
      </p:sp>
      <p:sp>
        <p:nvSpPr>
          <p:cNvPr id="149" name="矩形 148"/>
          <p:cNvSpPr/>
          <p:nvPr/>
        </p:nvSpPr>
        <p:spPr>
          <a:xfrm>
            <a:off x="5336109" y="5138856"/>
            <a:ext cx="3361818" cy="523220"/>
          </a:xfrm>
          <a:prstGeom prst="rect">
            <a:avLst/>
          </a:prstGeom>
        </p:spPr>
        <p:txBody>
          <a:bodyPr wrap="non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Scan QR Code on NVR</a:t>
            </a:r>
          </a:p>
        </p:txBody>
      </p:sp>
      <p:sp>
        <p:nvSpPr>
          <p:cNvPr id="150" name="矩形 149"/>
          <p:cNvSpPr/>
          <p:nvPr/>
        </p:nvSpPr>
        <p:spPr>
          <a:xfrm>
            <a:off x="9861653" y="5068223"/>
            <a:ext cx="2156558" cy="954107"/>
          </a:xfrm>
          <a:prstGeom prst="rect">
            <a:avLst/>
          </a:prstGeom>
        </p:spPr>
        <p:txBody>
          <a:bodyPr wrap="square">
            <a:spAutoFit/>
          </a:bodyPr>
          <a:lstStyle/>
          <a:p>
            <a:pPr lvl="0">
              <a:spcBef>
                <a:spcPts val="600"/>
              </a:spcBef>
              <a:spcAft>
                <a:spcPts val="200"/>
              </a:spcAft>
              <a:buClr>
                <a:srgbClr val="0070C0"/>
              </a:buClr>
              <a:buSzPts val="750"/>
            </a:pPr>
            <a:r>
              <a:rPr lang="en-US" altLang="zh-CN" sz="2800" dirty="0">
                <a:solidFill>
                  <a:schemeClr val="bg1"/>
                </a:solidFill>
                <a:latin typeface="Source Sans Pro Light" panose="020B0403030403020204" pitchFamily="34" charset="0"/>
              </a:rPr>
              <a:t>Play on Smart phone</a:t>
            </a:r>
          </a:p>
        </p:txBody>
      </p:sp>
      <p:sp>
        <p:nvSpPr>
          <p:cNvPr id="151" name="矩形 150"/>
          <p:cNvSpPr/>
          <p:nvPr/>
        </p:nvSpPr>
        <p:spPr>
          <a:xfrm>
            <a:off x="2941544" y="1986258"/>
            <a:ext cx="7093609" cy="523220"/>
          </a:xfrm>
          <a:prstGeom prst="rect">
            <a:avLst/>
          </a:prstGeom>
        </p:spPr>
        <p:txBody>
          <a:bodyPr wrap="none">
            <a:spAutoFit/>
          </a:bodyPr>
          <a:lstStyle/>
          <a:p>
            <a:r>
              <a:rPr lang="en-US" altLang="zh-CN" sz="2800" dirty="0">
                <a:solidFill>
                  <a:schemeClr val="bg1"/>
                </a:solidFill>
                <a:latin typeface="Source Sans Pro Light" panose="020B0403030403020204" pitchFamily="34" charset="0"/>
              </a:rPr>
              <a:t>Indicator lamp turned on when get into internet</a:t>
            </a:r>
          </a:p>
        </p:txBody>
      </p:sp>
      <p:pic>
        <p:nvPicPr>
          <p:cNvPr id="152" name="Picture 2" descr="http://mycloud.uniview.com/img/QRCode.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55640" y="5681171"/>
            <a:ext cx="883214" cy="883214"/>
          </a:xfrm>
          <a:prstGeom prst="rect">
            <a:avLst/>
          </a:prstGeom>
          <a:noFill/>
        </p:spPr>
      </p:pic>
      <p:sp>
        <p:nvSpPr>
          <p:cNvPr id="153" name="右箭头 152"/>
          <p:cNvSpPr/>
          <p:nvPr/>
        </p:nvSpPr>
        <p:spPr bwMode="auto">
          <a:xfrm rot="2826335">
            <a:off x="1571626" y="5580417"/>
            <a:ext cx="1440160" cy="201506"/>
          </a:xfrm>
          <a:prstGeom prst="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Tree>
    <p:extLst>
      <p:ext uri="{BB962C8B-B14F-4D97-AF65-F5344CB8AC3E}">
        <p14:creationId xmlns:p14="http://schemas.microsoft.com/office/powerpoint/2010/main" val="6425638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randombar(horizontal)">
                                      <p:cBhvr>
                                        <p:cTn id="7" dur="500"/>
                                        <p:tgtEl>
                                          <p:spTgt spid="13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3"/>
                                        </p:tgtEl>
                                        <p:attrNameLst>
                                          <p:attrName>style.visibility</p:attrName>
                                        </p:attrNameLst>
                                      </p:cBhvr>
                                      <p:to>
                                        <p:strVal val="visible"/>
                                      </p:to>
                                    </p:set>
                                    <p:animEffect transition="in" filter="randombar(horizontal)">
                                      <p:cBhvr>
                                        <p:cTn id="12" dur="500"/>
                                        <p:tgtEl>
                                          <p:spTgt spid="153"/>
                                        </p:tgtEl>
                                      </p:cBhvr>
                                    </p:animEffect>
                                  </p:childTnLst>
                                </p:cTn>
                              </p:par>
                              <p:par>
                                <p:cTn id="13" presetID="14" presetClass="entr" presetSubtype="10" fill="hold" nodeType="with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randombar(horizontal)">
                                      <p:cBhvr>
                                        <p:cTn id="15" dur="500"/>
                                        <p:tgtEl>
                                          <p:spTgt spid="15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127"/>
                                        </p:tgtEl>
                                        <p:attrNameLst>
                                          <p:attrName>style.visibility</p:attrName>
                                        </p:attrNameLst>
                                      </p:cBhvr>
                                      <p:to>
                                        <p:strVal val="visible"/>
                                      </p:to>
                                    </p:set>
                                    <p:animEffect transition="in" filter="randombar(horizontal)">
                                      <p:cBhvr>
                                        <p:cTn id="20" dur="500"/>
                                        <p:tgtEl>
                                          <p:spTgt spid="1127"/>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Effect transition="in" filter="randombar(horizontal)">
                                      <p:cBhvr>
                                        <p:cTn id="23" dur="500"/>
                                        <p:tgtEl>
                                          <p:spTgt spid="13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31"/>
                                        </p:tgtEl>
                                        <p:attrNameLst>
                                          <p:attrName>style.visibility</p:attrName>
                                        </p:attrNameLst>
                                      </p:cBhvr>
                                      <p:to>
                                        <p:strVal val="visible"/>
                                      </p:to>
                                    </p:set>
                                    <p:animEffect transition="in" filter="wipe(left)">
                                      <p:cBhvr>
                                        <p:cTn id="28" dur="500"/>
                                        <p:tgtEl>
                                          <p:spTgt spid="1131"/>
                                        </p:tgtEl>
                                      </p:cBhvr>
                                    </p:animEffect>
                                  </p:childTnLst>
                                </p:cTn>
                              </p:par>
                              <p:par>
                                <p:cTn id="29" presetID="14" presetClass="entr" presetSubtype="10" fill="hold" nodeType="withEffect">
                                  <p:stCondLst>
                                    <p:cond delay="0"/>
                                  </p:stCondLst>
                                  <p:childTnLst>
                                    <p:set>
                                      <p:cBhvr>
                                        <p:cTn id="30" dur="1" fill="hold">
                                          <p:stCondLst>
                                            <p:cond delay="0"/>
                                          </p:stCondLst>
                                        </p:cTn>
                                        <p:tgtEl>
                                          <p:spTgt spid="1122"/>
                                        </p:tgtEl>
                                        <p:attrNameLst>
                                          <p:attrName>style.visibility</p:attrName>
                                        </p:attrNameLst>
                                      </p:cBhvr>
                                      <p:to>
                                        <p:strVal val="visible"/>
                                      </p:to>
                                    </p:set>
                                    <p:animEffect transition="in" filter="randombar(horizontal)">
                                      <p:cBhvr>
                                        <p:cTn id="31" dur="500"/>
                                        <p:tgtEl>
                                          <p:spTgt spid="112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randombar(horizontal)">
                                      <p:cBhvr>
                                        <p:cTn id="34" dur="500"/>
                                        <p:tgtEl>
                                          <p:spTgt spid="14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30"/>
                                        </p:tgtEl>
                                        <p:attrNameLst>
                                          <p:attrName>style.visibility</p:attrName>
                                        </p:attrNameLst>
                                      </p:cBhvr>
                                      <p:to>
                                        <p:strVal val="visible"/>
                                      </p:to>
                                    </p:set>
                                    <p:animEffect transition="in" filter="wipe(left)">
                                      <p:cBhvr>
                                        <p:cTn id="39" dur="500"/>
                                        <p:tgtEl>
                                          <p:spTgt spid="1130"/>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randombar(horizontal)">
                                      <p:cBhvr>
                                        <p:cTn id="42" dur="500"/>
                                        <p:tgtEl>
                                          <p:spTgt spid="151"/>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43"/>
                                        </p:tgtEl>
                                        <p:attrNameLst>
                                          <p:attrName>style.visibility</p:attrName>
                                        </p:attrNameLst>
                                      </p:cBhvr>
                                      <p:to>
                                        <p:strVal val="visible"/>
                                      </p:to>
                                    </p:set>
                                    <p:animEffect transition="in" filter="randombar(horizontal)">
                                      <p:cBhvr>
                                        <p:cTn id="45" dur="500"/>
                                        <p:tgtEl>
                                          <p:spTgt spid="1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47"/>
                                        </p:tgtEl>
                                        <p:attrNameLst>
                                          <p:attrName>style.visibility</p:attrName>
                                        </p:attrNameLst>
                                      </p:cBhvr>
                                      <p:to>
                                        <p:strVal val="visible"/>
                                      </p:to>
                                    </p:set>
                                    <p:animEffect transition="in" filter="wipe(left)">
                                      <p:cBhvr>
                                        <p:cTn id="48" dur="500"/>
                                        <p:tgtEl>
                                          <p:spTgt spid="147"/>
                                        </p:tgtEl>
                                      </p:cBhvr>
                                    </p:animEffect>
                                  </p:childTnLst>
                                </p:cTn>
                              </p:par>
                              <p:par>
                                <p:cTn id="49" presetID="14" presetClass="entr" presetSubtype="10" fill="hold" nodeType="withEffect">
                                  <p:stCondLst>
                                    <p:cond delay="0"/>
                                  </p:stCondLst>
                                  <p:childTnLst>
                                    <p:set>
                                      <p:cBhvr>
                                        <p:cTn id="50" dur="1" fill="hold">
                                          <p:stCondLst>
                                            <p:cond delay="0"/>
                                          </p:stCondLst>
                                        </p:cTn>
                                        <p:tgtEl>
                                          <p:spTgt spid="1128"/>
                                        </p:tgtEl>
                                        <p:attrNameLst>
                                          <p:attrName>style.visibility</p:attrName>
                                        </p:attrNameLst>
                                      </p:cBhvr>
                                      <p:to>
                                        <p:strVal val="visible"/>
                                      </p:to>
                                    </p:set>
                                    <p:animEffect transition="in" filter="randombar(horizontal)">
                                      <p:cBhvr>
                                        <p:cTn id="51" dur="500"/>
                                        <p:tgtEl>
                                          <p:spTgt spid="1128"/>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50"/>
                                        </p:tgtEl>
                                        <p:attrNameLst>
                                          <p:attrName>style.visibility</p:attrName>
                                        </p:attrNameLst>
                                      </p:cBhvr>
                                      <p:to>
                                        <p:strVal val="visible"/>
                                      </p:to>
                                    </p:set>
                                    <p:animEffect transition="in" filter="randombar(horizontal)">
                                      <p:cBhvr>
                                        <p:cTn id="54"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127" grpId="0" animBg="1"/>
      <p:bldP spid="143" grpId="0" animBg="1"/>
      <p:bldP spid="1130" grpId="0" animBg="1"/>
      <p:bldP spid="1131" grpId="0" animBg="1"/>
      <p:bldP spid="147" grpId="0" animBg="1"/>
      <p:bldP spid="149" grpId="0"/>
      <p:bldP spid="150" grpId="0"/>
      <p:bldP spid="151" grpId="0"/>
      <p:bldP spid="15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94929" y="2039827"/>
            <a:ext cx="2094107" cy="2397285"/>
          </a:xfrm>
          <a:prstGeom prst="rect">
            <a:avLst/>
          </a:prstGeom>
          <a:noFill/>
          <a:ln w="9525">
            <a:noFill/>
            <a:miter lim="800000"/>
            <a:headEnd/>
            <a:tailEnd/>
          </a:ln>
        </p:spPr>
      </p:pic>
      <p:pic>
        <p:nvPicPr>
          <p:cNvPr id="8"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92144" y="1169834"/>
            <a:ext cx="2376264" cy="2629264"/>
          </a:xfrm>
          <a:prstGeom prst="rect">
            <a:avLst/>
          </a:prstGeom>
          <a:noFill/>
          <a:ln w="9525">
            <a:noFill/>
            <a:miter lim="800000"/>
            <a:headEnd/>
            <a:tailEnd/>
          </a:ln>
        </p:spPr>
      </p:pic>
      <p:pic>
        <p:nvPicPr>
          <p:cNvPr id="9"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55840" y="3022269"/>
            <a:ext cx="2407641" cy="3210188"/>
          </a:xfrm>
          <a:prstGeom prst="rect">
            <a:avLst/>
          </a:prstGeom>
          <a:noFill/>
          <a:ln w="9525">
            <a:noFill/>
            <a:miter lim="800000"/>
            <a:headEnd/>
            <a:tailEnd/>
          </a:ln>
        </p:spPr>
      </p:pic>
      <p:pic>
        <p:nvPicPr>
          <p:cNvPr id="10"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56240" y="4221088"/>
            <a:ext cx="1963134" cy="1866329"/>
          </a:xfrm>
          <a:prstGeom prst="rect">
            <a:avLst/>
          </a:prstGeom>
          <a:noFill/>
          <a:ln w="9525">
            <a:noFill/>
            <a:miter lim="800000"/>
            <a:headEnd/>
            <a:tailEnd/>
          </a:ln>
        </p:spPr>
      </p:pic>
      <p:pic>
        <p:nvPicPr>
          <p:cNvPr id="11" name="图片 1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9736" y="4627363"/>
            <a:ext cx="3780766" cy="1343349"/>
          </a:xfrm>
          <a:prstGeom prst="rect">
            <a:avLst/>
          </a:prstGeom>
        </p:spPr>
      </p:pic>
      <p:sp>
        <p:nvSpPr>
          <p:cNvPr id="12" name="标题 1"/>
          <p:cNvSpPr txBox="1">
            <a:spLocks noChangeArrowheads="1"/>
          </p:cNvSpPr>
          <p:nvPr/>
        </p:nvSpPr>
        <p:spPr bwMode="auto">
          <a:xfrm>
            <a:off x="-276708" y="74763"/>
            <a:ext cx="9865096"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en-US" altLang="zh-CN" sz="4800" b="1" kern="0" dirty="0">
                <a:solidFill>
                  <a:srgbClr val="FFC000"/>
                </a:solidFill>
                <a:latin typeface="Arial" panose="020B0604020202020204" pitchFamily="34" charset="0"/>
                <a:cs typeface="Arial" panose="020B0604020202020204" pitchFamily="34" charset="0"/>
              </a:rPr>
              <a:t>Internet Explorer Compatibility</a:t>
            </a:r>
            <a:endParaRPr lang="zh-CN" altLang="en-US" sz="4800" b="1" kern="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8132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55440" y="2425244"/>
            <a:ext cx="13393487" cy="156966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9600" dirty="0">
                <a:solidFill>
                  <a:schemeClr val="bg1"/>
                </a:solidFill>
                <a:latin typeface="Arial" panose="020B0604020202020204" pitchFamily="34" charset="0"/>
                <a:cs typeface="Arial" panose="020B0604020202020204" pitchFamily="34" charset="0"/>
              </a:rPr>
              <a:t>Easy Maintenance</a:t>
            </a:r>
            <a:endParaRPr lang="zh-CN" altLang="en-US" sz="9600" dirty="0">
              <a:solidFill>
                <a:schemeClr val="bg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35560" y="4149080"/>
            <a:ext cx="7992888" cy="1364639"/>
          </a:xfrm>
          <a:prstGeom prst="rect">
            <a:avLst/>
          </a:prstGeom>
        </p:spPr>
      </p:pic>
    </p:spTree>
    <p:extLst>
      <p:ext uri="{BB962C8B-B14F-4D97-AF65-F5344CB8AC3E}">
        <p14:creationId xmlns:p14="http://schemas.microsoft.com/office/powerpoint/2010/main" val="1790530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9336" y="-171400"/>
            <a:ext cx="6552728"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Reset IPC on NVR</a:t>
            </a: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47528" y="1598421"/>
            <a:ext cx="7684812" cy="4322707"/>
          </a:xfrm>
          <a:prstGeom prst="rect">
            <a:avLst/>
          </a:prstGeom>
        </p:spPr>
      </p:pic>
      <p:sp>
        <p:nvSpPr>
          <p:cNvPr id="4" name="椭圆 3"/>
          <p:cNvSpPr/>
          <p:nvPr/>
        </p:nvSpPr>
        <p:spPr bwMode="auto">
          <a:xfrm>
            <a:off x="8328248" y="2246493"/>
            <a:ext cx="360040" cy="720080"/>
          </a:xfrm>
          <a:prstGeom prst="ellipse">
            <a:avLst/>
          </a:prstGeom>
          <a:noFill/>
          <a:ln w="9525" algn="ctr">
            <a:solidFill>
              <a:srgbClr val="FF0000"/>
            </a:solid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5" name="文本框 4"/>
          <p:cNvSpPr txBox="1"/>
          <p:nvPr/>
        </p:nvSpPr>
        <p:spPr>
          <a:xfrm>
            <a:off x="119336" y="836712"/>
            <a:ext cx="11976892" cy="646331"/>
          </a:xfrm>
          <a:prstGeom prst="rect">
            <a:avLst/>
          </a:prstGeom>
          <a:noFill/>
        </p:spPr>
        <p:txBody>
          <a:bodyPr wrap="square" rtlCol="0">
            <a:spAutoFit/>
          </a:bodyPr>
          <a:lstStyle/>
          <a:p>
            <a:r>
              <a:rPr lang="en-US" altLang="zh-CN" dirty="0">
                <a:solidFill>
                  <a:schemeClr val="bg1"/>
                </a:solidFill>
              </a:rPr>
              <a:t>If there are any IP camera which need to be reset to factory settings, you don’t have to get into web interface of the IPC or climb up to push the reset button, with Uniview NVR, you can just reset the IPC directly on NVR</a:t>
            </a:r>
            <a:endParaRPr lang="zh-CN" altLang="en-US" dirty="0">
              <a:solidFill>
                <a:schemeClr val="bg1"/>
              </a:solidFill>
            </a:endParaRPr>
          </a:p>
        </p:txBody>
      </p:sp>
    </p:spTree>
    <p:extLst>
      <p:ext uri="{BB962C8B-B14F-4D97-AF65-F5344CB8AC3E}">
        <p14:creationId xmlns:p14="http://schemas.microsoft.com/office/powerpoint/2010/main" val="4724178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email">
            <a:extLst>
              <a:ext uri="{BEBA8EAE-BF5A-486C-A8C5-ECC9F3942E4B}">
                <a14:imgProps xmlns:a14="http://schemas.microsoft.com/office/drawing/2010/main">
                  <a14:imgLayer r:embed="rId3">
                    <a14:imgEffect>
                      <a14:backgroundRemoval t="247" b="97281" l="2845" r="97845">
                        <a14:foregroundMark x1="6034" y1="94561" x2="6034" y2="94561"/>
                        <a14:foregroundMark x1="52328" y1="97281" x2="52328" y2="97281"/>
                        <a14:foregroundMark x1="96552" y1="92831" x2="96552" y2="92831"/>
                        <a14:foregroundMark x1="98103" y1="55377" x2="98103" y2="55377"/>
                        <a14:foregroundMark x1="94310" y1="24969" x2="94310" y2="24969"/>
                        <a14:foregroundMark x1="93707" y1="15698" x2="93707" y2="15698"/>
                        <a14:foregroundMark x1="96207" y1="38566" x2="96207" y2="38566"/>
                        <a14:foregroundMark x1="89310" y1="2843" x2="89310" y2="2843"/>
                        <a14:foregroundMark x1="2845" y1="83189" x2="2845" y2="83189"/>
                        <a14:foregroundMark x1="4138" y1="47466" x2="4138" y2="47466"/>
                        <a14:foregroundMark x1="7845" y1="21384" x2="7845" y2="21384"/>
                        <a14:foregroundMark x1="48879" y1="247" x2="48879" y2="247"/>
                      </a14:backgroundRemoval>
                    </a14:imgEffect>
                  </a14:imgLayer>
                </a14:imgProps>
              </a:ext>
              <a:ext uri="{28A0092B-C50C-407E-A947-70E740481C1C}">
                <a14:useLocalDpi xmlns:a14="http://schemas.microsoft.com/office/drawing/2010/main"/>
              </a:ext>
            </a:extLst>
          </a:blip>
          <a:srcRect/>
          <a:stretch>
            <a:fillRect/>
          </a:stretch>
        </p:blipFill>
        <p:spPr bwMode="auto">
          <a:xfrm>
            <a:off x="522635" y="147442"/>
            <a:ext cx="3166518" cy="224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367808" y="0"/>
            <a:ext cx="5112568" cy="2421176"/>
          </a:xfrm>
          <a:prstGeom prst="rect">
            <a:avLst/>
          </a:prstGeom>
        </p:spPr>
        <p:txBody>
          <a:bodyPr wrap="square">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NVR201-04/08L(P</a:t>
            </a:r>
            <a:r>
              <a:rPr lang="en-US" altLang="zh-CN" sz="3600" dirty="0">
                <a:solidFill>
                  <a:srgbClr val="FFC000"/>
                </a:solidFill>
                <a:latin typeface="Arial" panose="020B0604020202020204" pitchFamily="34" charset="0"/>
                <a:cs typeface="Arial" panose="020B0604020202020204" pitchFamily="34" charset="0"/>
              </a:rPr>
              <a: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H.264/MJPEG</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4/8-ch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 SATA up to 6TB</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Smart 1U plastic chassis, Fan-less design</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4/8 PoE+ ports (-LP)</a:t>
            </a:r>
          </a:p>
        </p:txBody>
      </p:sp>
      <p:graphicFrame>
        <p:nvGraphicFramePr>
          <p:cNvPr id="4" name="表格 3"/>
          <p:cNvGraphicFramePr>
            <a:graphicFrameLocks noGrp="1"/>
          </p:cNvGraphicFramePr>
          <p:nvPr>
            <p:extLst>
              <p:ext uri="{D42A27DB-BD31-4B8C-83A1-F6EECF244321}">
                <p14:modId xmlns:p14="http://schemas.microsoft.com/office/powerpoint/2010/main" val="437411059"/>
              </p:ext>
            </p:extLst>
          </p:nvPr>
        </p:nvGraphicFramePr>
        <p:xfrm>
          <a:off x="522635" y="2442905"/>
          <a:ext cx="8282755" cy="4206240"/>
        </p:xfrm>
        <a:graphic>
          <a:graphicData uri="http://schemas.openxmlformats.org/drawingml/2006/table">
            <a:tbl>
              <a:tblPr firstRow="1" firstCol="1">
                <a:tableStyleId>{5940675A-B579-460E-94D1-54222C63F5DA}</a:tableStyleId>
              </a:tblPr>
              <a:tblGrid>
                <a:gridCol w="1656551">
                  <a:extLst>
                    <a:ext uri="{9D8B030D-6E8A-4147-A177-3AD203B41FA5}">
                      <a16:colId xmlns:a16="http://schemas.microsoft.com/office/drawing/2014/main" val="20000"/>
                    </a:ext>
                  </a:extLst>
                </a:gridCol>
                <a:gridCol w="1656551">
                  <a:extLst>
                    <a:ext uri="{9D8B030D-6E8A-4147-A177-3AD203B41FA5}">
                      <a16:colId xmlns:a16="http://schemas.microsoft.com/office/drawing/2014/main" val="20001"/>
                    </a:ext>
                  </a:extLst>
                </a:gridCol>
                <a:gridCol w="1656551">
                  <a:extLst>
                    <a:ext uri="{9D8B030D-6E8A-4147-A177-3AD203B41FA5}">
                      <a16:colId xmlns:a16="http://schemas.microsoft.com/office/drawing/2014/main" val="20002"/>
                    </a:ext>
                  </a:extLst>
                </a:gridCol>
                <a:gridCol w="1656551">
                  <a:extLst>
                    <a:ext uri="{9D8B030D-6E8A-4147-A177-3AD203B41FA5}">
                      <a16:colId xmlns:a16="http://schemas.microsoft.com/office/drawing/2014/main" val="20003"/>
                    </a:ext>
                  </a:extLst>
                </a:gridCol>
                <a:gridCol w="1656551">
                  <a:extLst>
                    <a:ext uri="{9D8B030D-6E8A-4147-A177-3AD203B41FA5}">
                      <a16:colId xmlns:a16="http://schemas.microsoft.com/office/drawing/2014/main" val="20004"/>
                    </a:ext>
                  </a:extLst>
                </a:gridCol>
              </a:tblGrid>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Model Name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NVR201-04L</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NVR201-08L</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NVR201-04LP</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NVR201-08LP</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extLst>
                  <a:ext uri="{0D108BD9-81ED-4DB2-BD59-A6C34878D82A}">
                    <a16:rowId xmlns:a16="http://schemas.microsoft.com/office/drawing/2014/main" val="10000"/>
                  </a:ext>
                </a:extLst>
              </a:tr>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Incoming </a:t>
                      </a:r>
                      <a:r>
                        <a:rPr lang="en-US" altLang="zh-CN" sz="1600" u="none" strike="noStrike" dirty="0">
                          <a:solidFill>
                            <a:schemeClr val="bg1"/>
                          </a:solidFill>
                          <a:effectLst/>
                          <a:latin typeface="Arial" panose="020B0604020202020204" pitchFamily="34" charset="0"/>
                          <a:cs typeface="Arial" panose="020B0604020202020204" pitchFamily="34" charset="0"/>
                        </a:rPr>
                        <a:t>Bandwidth</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4-ch / 32Mbps</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8-ch / 64Mbps</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4-ch / 32Mbps</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8-ch / 64Mbps</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extLst>
                  <a:ext uri="{0D108BD9-81ED-4DB2-BD59-A6C34878D82A}">
                    <a16:rowId xmlns:a16="http://schemas.microsoft.com/office/drawing/2014/main" val="10001"/>
                  </a:ext>
                </a:extLst>
              </a:tr>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Decoding Ability</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4</a:t>
                      </a:r>
                      <a:r>
                        <a:rPr lang="en-US" sz="1600" u="none" strike="noStrike" baseline="0" dirty="0">
                          <a:solidFill>
                            <a:schemeClr val="bg1"/>
                          </a:solidFill>
                          <a:effectLst/>
                          <a:latin typeface="Arial" panose="020B0604020202020204" pitchFamily="34" charset="0"/>
                          <a:cs typeface="Arial" panose="020B0604020202020204" pitchFamily="34" charset="0"/>
                        </a:rPr>
                        <a:t> x </a:t>
                      </a:r>
                      <a:r>
                        <a:rPr lang="en-US" sz="1600" u="none" strike="noStrike" dirty="0">
                          <a:solidFill>
                            <a:schemeClr val="bg1"/>
                          </a:solidFill>
                          <a:effectLst/>
                          <a:latin typeface="Arial" panose="020B0604020202020204" pitchFamily="34" charset="0"/>
                          <a:cs typeface="Arial" panose="020B0604020202020204" pitchFamily="34" charset="0"/>
                        </a:rPr>
                        <a:t>1080P</a:t>
                      </a:r>
                    </a:p>
                    <a:p>
                      <a:pPr algn="ctr" rtl="0" fontAlgn="b"/>
                      <a:r>
                        <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rPr>
                        <a:t>2</a:t>
                      </a:r>
                      <a:r>
                        <a:rPr lang="en-US"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 x 4MP</a:t>
                      </a:r>
                    </a:p>
                    <a:p>
                      <a:pPr algn="ctr" rtl="0" fontAlgn="b"/>
                      <a:r>
                        <a:rPr lang="en-US"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1 x 6MP</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8</a:t>
                      </a:r>
                      <a:r>
                        <a:rPr lang="en-US" sz="1600" u="none" strike="noStrike" baseline="0" dirty="0">
                          <a:solidFill>
                            <a:schemeClr val="bg1"/>
                          </a:solidFill>
                          <a:effectLst/>
                          <a:latin typeface="Arial" panose="020B0604020202020204" pitchFamily="34" charset="0"/>
                          <a:cs typeface="Arial" panose="020B0604020202020204" pitchFamily="34" charset="0"/>
                        </a:rPr>
                        <a:t> x 720P</a:t>
                      </a:r>
                      <a:endParaRPr lang="en-US" sz="1600" u="none" strike="noStrike" dirty="0">
                        <a:solidFill>
                          <a:schemeClr val="bg1"/>
                        </a:solidFill>
                        <a:effectLst/>
                        <a:latin typeface="Arial" panose="020B0604020202020204" pitchFamily="34" charset="0"/>
                        <a:cs typeface="Arial" panose="020B0604020202020204" pitchFamily="34" charset="0"/>
                      </a:endParaRPr>
                    </a:p>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4 x 1080P</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4</a:t>
                      </a:r>
                      <a:r>
                        <a:rPr lang="en-US" altLang="zh-CN" sz="1600" u="none" strike="noStrike" baseline="0" dirty="0">
                          <a:solidFill>
                            <a:schemeClr val="bg1"/>
                          </a:solidFill>
                          <a:effectLst/>
                          <a:latin typeface="Arial" panose="020B0604020202020204" pitchFamily="34" charset="0"/>
                          <a:cs typeface="Arial" panose="020B0604020202020204" pitchFamily="34" charset="0"/>
                        </a:rPr>
                        <a:t> x </a:t>
                      </a:r>
                      <a:r>
                        <a:rPr lang="en-US" altLang="zh-CN" sz="1600" u="none" strike="noStrike" dirty="0">
                          <a:solidFill>
                            <a:schemeClr val="bg1"/>
                          </a:solidFill>
                          <a:effectLst/>
                          <a:latin typeface="Arial" panose="020B0604020202020204" pitchFamily="34" charset="0"/>
                          <a:cs typeface="Arial" panose="020B0604020202020204" pitchFamily="34" charset="0"/>
                        </a:rPr>
                        <a:t>1080P</a:t>
                      </a:r>
                    </a:p>
                    <a:p>
                      <a:pPr algn="ctr" rtl="0" fontAlgn="b"/>
                      <a:r>
                        <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rPr>
                        <a:t>2</a:t>
                      </a:r>
                      <a:r>
                        <a:rPr lang="en-US" altLang="zh-CN"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 x 4MP</a:t>
                      </a:r>
                    </a:p>
                    <a:p>
                      <a:pPr algn="ctr" rtl="0" fontAlgn="b"/>
                      <a:r>
                        <a:rPr lang="en-US" altLang="zh-CN"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1 x 6MP</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8 x 720P</a:t>
                      </a:r>
                    </a:p>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6 x 1080P</a:t>
                      </a:r>
                    </a:p>
                    <a:p>
                      <a:pPr algn="ctr" rtl="0" fontAlgn="b"/>
                      <a:r>
                        <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rPr>
                        <a:t>3 x 4MP</a:t>
                      </a:r>
                    </a:p>
                    <a:p>
                      <a:pPr algn="ctr" rtl="0" fontAlgn="b"/>
                      <a:r>
                        <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rPr>
                        <a:t>2</a:t>
                      </a:r>
                      <a:r>
                        <a:rPr lang="en-US"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 x 6MP</a:t>
                      </a:r>
                    </a:p>
                    <a:p>
                      <a:pPr algn="ctr" rtl="0" fontAlgn="b"/>
                      <a:r>
                        <a:rPr lang="en-US" sz="1600" b="0" i="0" u="none" strike="noStrike" baseline="0" dirty="0">
                          <a:solidFill>
                            <a:schemeClr val="bg1"/>
                          </a:solidFill>
                          <a:effectLst/>
                          <a:latin typeface="Arial" panose="020B0604020202020204" pitchFamily="34" charset="0"/>
                          <a:ea typeface="宋体" panose="02010600030101010101" pitchFamily="2" charset="-122"/>
                          <a:cs typeface="Arial" panose="020B0604020202020204" pitchFamily="34" charset="0"/>
                        </a:rPr>
                        <a:t>1 x 8MP</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extLst>
                  <a:ext uri="{0D108BD9-81ED-4DB2-BD59-A6C34878D82A}">
                    <a16:rowId xmlns:a16="http://schemas.microsoft.com/office/drawing/2014/main" val="10002"/>
                  </a:ext>
                </a:extLst>
              </a:tr>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SATA</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1</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1</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1</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1</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extLst>
                  <a:ext uri="{0D108BD9-81ED-4DB2-BD59-A6C34878D82A}">
                    <a16:rowId xmlns:a16="http://schemas.microsoft.com/office/drawing/2014/main" val="10003"/>
                  </a:ext>
                </a:extLst>
              </a:tr>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PoE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N/A</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N/A</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4</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altLang="zh-CN" sz="1600" u="none" strike="noStrike" dirty="0">
                          <a:solidFill>
                            <a:schemeClr val="bg1"/>
                          </a:solidFill>
                          <a:effectLst/>
                          <a:latin typeface="Arial" panose="020B0604020202020204" pitchFamily="34" charset="0"/>
                          <a:cs typeface="Arial" panose="020B0604020202020204" pitchFamily="34" charset="0"/>
                        </a:rPr>
                        <a:t>8</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extLst>
                  <a:ext uri="{0D108BD9-81ED-4DB2-BD59-A6C34878D82A}">
                    <a16:rowId xmlns:a16="http://schemas.microsoft.com/office/drawing/2014/main" val="10004"/>
                  </a:ext>
                </a:extLst>
              </a:tr>
              <a:tr h="579120">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Network Interface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solidFill>
                      <a:srgbClr val="2B6F38"/>
                    </a:solidFill>
                  </a:tcP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1</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1</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1</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rtl="0" fontAlgn="b"/>
                      <a:r>
                        <a:rPr lang="en-US" sz="1600" u="none" strike="noStrike" dirty="0">
                          <a:solidFill>
                            <a:schemeClr val="bg1"/>
                          </a:solidFill>
                          <a:effectLst/>
                          <a:latin typeface="Arial" panose="020B0604020202020204" pitchFamily="34" charset="0"/>
                          <a:cs typeface="Arial" panose="020B0604020202020204" pitchFamily="34" charset="0"/>
                        </a:rPr>
                        <a:t>1</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6766910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9336" y="-171400"/>
            <a:ext cx="1000911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IPC Information</a:t>
            </a:r>
          </a:p>
        </p:txBody>
      </p:sp>
      <p:sp>
        <p:nvSpPr>
          <p:cNvPr id="3" name="文本框 2"/>
          <p:cNvSpPr txBox="1"/>
          <p:nvPr/>
        </p:nvSpPr>
        <p:spPr>
          <a:xfrm>
            <a:off x="115392" y="952090"/>
            <a:ext cx="11976892" cy="646331"/>
          </a:xfrm>
          <a:prstGeom prst="rect">
            <a:avLst/>
          </a:prstGeom>
          <a:noFill/>
        </p:spPr>
        <p:txBody>
          <a:bodyPr wrap="square" rtlCol="0">
            <a:spAutoFit/>
          </a:bodyPr>
          <a:lstStyle/>
          <a:p>
            <a:r>
              <a:rPr lang="en-US" altLang="zh-CN" dirty="0">
                <a:solidFill>
                  <a:schemeClr val="bg1"/>
                </a:solidFill>
              </a:rPr>
              <a:t>You can get the IPC information including the Vendor information, Model name, Firmware version, Serial Number and other information from the NVR, the user don’t need to get into the IPC web interface to check those information.</a:t>
            </a:r>
            <a:endParaRPr lang="zh-CN" altLang="en-US" dirty="0">
              <a:solidFill>
                <a:schemeClr val="bg1"/>
              </a:solidFill>
            </a:endParaRPr>
          </a:p>
        </p:txBody>
      </p:sp>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9536" y="1772816"/>
            <a:ext cx="7215944" cy="4058969"/>
          </a:xfrm>
          <a:prstGeom prst="rect">
            <a:avLst/>
          </a:prstGeom>
        </p:spPr>
      </p:pic>
    </p:spTree>
    <p:extLst>
      <p:ext uri="{BB962C8B-B14F-4D97-AF65-F5344CB8AC3E}">
        <p14:creationId xmlns:p14="http://schemas.microsoft.com/office/powerpoint/2010/main" val="406826411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066" y="790149"/>
            <a:ext cx="11966598" cy="400110"/>
          </a:xfrm>
          <a:prstGeom prst="rect">
            <a:avLst/>
          </a:prstGeom>
        </p:spPr>
        <p:txBody>
          <a:bodyPr wrap="square">
            <a:spAutoFit/>
          </a:bodyPr>
          <a:lstStyle/>
          <a:p>
            <a:pPr lvl="0">
              <a:spcBef>
                <a:spcPts val="600"/>
              </a:spcBef>
              <a:spcAft>
                <a:spcPts val="200"/>
              </a:spcAft>
              <a:buClr>
                <a:srgbClr val="0070C0"/>
              </a:buClr>
              <a:buSzPts val="750"/>
            </a:pPr>
            <a:r>
              <a:rPr lang="en-US" altLang="zh-CN" sz="2000" dirty="0">
                <a:solidFill>
                  <a:schemeClr val="bg1"/>
                </a:solidFill>
                <a:latin typeface="Arial" panose="020B0604020202020204" pitchFamily="34" charset="0"/>
                <a:cs typeface="Arial" panose="020B0604020202020204" pitchFamily="34" charset="0"/>
              </a:rPr>
              <a:t>Upgrading IP cameras from NVR directly, make the system maintenance easier &amp; more convenient</a:t>
            </a:r>
          </a:p>
        </p:txBody>
      </p:sp>
      <p:sp>
        <p:nvSpPr>
          <p:cNvPr id="3" name="标题 1"/>
          <p:cNvSpPr txBox="1">
            <a:spLocks noChangeArrowheads="1"/>
          </p:cNvSpPr>
          <p:nvPr/>
        </p:nvSpPr>
        <p:spPr bwMode="auto">
          <a:xfrm>
            <a:off x="119336" y="-171400"/>
            <a:ext cx="6552728"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IPC Upgrade on NVR</a:t>
            </a: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8030" y="3380290"/>
            <a:ext cx="1014654" cy="439432"/>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31896" y="2374597"/>
            <a:ext cx="1223991" cy="131999"/>
          </a:xfrm>
          <a:prstGeom prst="rect">
            <a:avLst/>
          </a:prstGeom>
        </p:spPr>
      </p:pic>
      <p:pic>
        <p:nvPicPr>
          <p:cNvPr id="20" name="图片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35853" y="2373792"/>
            <a:ext cx="1223991" cy="131999"/>
          </a:xfrm>
          <a:prstGeom prst="rect">
            <a:avLst/>
          </a:prstGeom>
        </p:spPr>
      </p:pic>
      <p:pic>
        <p:nvPicPr>
          <p:cNvPr id="23" name="图片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46413" y="2373792"/>
            <a:ext cx="1223991" cy="131999"/>
          </a:xfrm>
          <a:prstGeom prst="rect">
            <a:avLst/>
          </a:prstGeom>
        </p:spPr>
      </p:pic>
      <p:pic>
        <p:nvPicPr>
          <p:cNvPr id="26" name="图片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56973" y="2374281"/>
            <a:ext cx="1223991" cy="131999"/>
          </a:xfrm>
          <a:prstGeom prst="rect">
            <a:avLst/>
          </a:prstGeom>
        </p:spPr>
      </p:pic>
      <p:pic>
        <p:nvPicPr>
          <p:cNvPr id="27" name="Picture 11" descr="C:\Users\c00919\Desktop\图片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7010275" y="1830374"/>
            <a:ext cx="1117387" cy="558693"/>
          </a:xfrm>
          <a:prstGeom prst="rect">
            <a:avLst/>
          </a:prstGeom>
          <a:noFill/>
        </p:spPr>
      </p:pic>
      <p:sp>
        <p:nvSpPr>
          <p:cNvPr id="28" name="虚尾箭头 27"/>
          <p:cNvSpPr/>
          <p:nvPr/>
        </p:nvSpPr>
        <p:spPr bwMode="auto">
          <a:xfrm rot="13449576">
            <a:off x="3150820" y="2889710"/>
            <a:ext cx="1210135"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29" name="虚尾箭头 28"/>
          <p:cNvSpPr/>
          <p:nvPr/>
        </p:nvSpPr>
        <p:spPr bwMode="auto">
          <a:xfrm rot="18835975">
            <a:off x="6298603" y="2878633"/>
            <a:ext cx="1210135"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0" name="虚尾箭头 29"/>
          <p:cNvSpPr/>
          <p:nvPr/>
        </p:nvSpPr>
        <p:spPr bwMode="auto">
          <a:xfrm rot="16200000">
            <a:off x="4320996" y="2797791"/>
            <a:ext cx="796530"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1" name="虚尾箭头 30"/>
          <p:cNvSpPr/>
          <p:nvPr/>
        </p:nvSpPr>
        <p:spPr bwMode="auto">
          <a:xfrm rot="16200000">
            <a:off x="5462712" y="2797791"/>
            <a:ext cx="796530"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495600" y="1852894"/>
            <a:ext cx="1269025" cy="494282"/>
          </a:xfrm>
          <a:prstGeom prst="rect">
            <a:avLst/>
          </a:prstGeom>
        </p:spPr>
      </p:pic>
      <p:pic>
        <p:nvPicPr>
          <p:cNvPr id="6" name="图片 5"/>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785181" y="1700808"/>
            <a:ext cx="1491297" cy="646369"/>
          </a:xfrm>
          <a:prstGeom prst="rect">
            <a:avLst/>
          </a:prstGeom>
        </p:spPr>
      </p:pic>
      <p:pic>
        <p:nvPicPr>
          <p:cNvPr id="9" name="图片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362598" y="1751139"/>
            <a:ext cx="1081469" cy="589014"/>
          </a:xfrm>
          <a:prstGeom prst="rect">
            <a:avLst/>
          </a:prstGeom>
        </p:spPr>
      </p:pic>
      <p:pic>
        <p:nvPicPr>
          <p:cNvPr id="10" name="图片 9"/>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814785" y="3221676"/>
            <a:ext cx="3017638" cy="608347"/>
          </a:xfrm>
          <a:prstGeom prst="rect">
            <a:avLst/>
          </a:prstGeom>
        </p:spPr>
      </p:pic>
      <p:sp>
        <p:nvSpPr>
          <p:cNvPr id="18" name="矩形 17"/>
          <p:cNvSpPr/>
          <p:nvPr/>
        </p:nvSpPr>
        <p:spPr>
          <a:xfrm>
            <a:off x="119336" y="1229154"/>
            <a:ext cx="10914926" cy="400110"/>
          </a:xfrm>
          <a:prstGeom prst="rect">
            <a:avLst/>
          </a:prstGeom>
        </p:spPr>
        <p:txBody>
          <a:bodyPr wrap="square">
            <a:spAutoFit/>
          </a:bodyPr>
          <a:lstStyle/>
          <a:p>
            <a:pPr lvl="0">
              <a:spcBef>
                <a:spcPts val="600"/>
              </a:spcBef>
              <a:spcAft>
                <a:spcPts val="200"/>
              </a:spcAft>
              <a:buClr>
                <a:srgbClr val="0070C0"/>
              </a:buClr>
              <a:buSzPts val="750"/>
            </a:pPr>
            <a:r>
              <a:rPr lang="en-US" altLang="zh-CN" sz="2000" dirty="0">
                <a:solidFill>
                  <a:srgbClr val="FFFF00"/>
                </a:solidFill>
                <a:latin typeface="Arial" panose="020B0604020202020204" pitchFamily="34" charset="0"/>
                <a:cs typeface="Arial" panose="020B0604020202020204" pitchFamily="34" charset="0"/>
              </a:rPr>
              <a:t>Upgrading IP cameras from NVR with the firmware in USB disk</a:t>
            </a:r>
          </a:p>
        </p:txBody>
      </p:sp>
      <p:sp>
        <p:nvSpPr>
          <p:cNvPr id="21" name="矩形 20"/>
          <p:cNvSpPr/>
          <p:nvPr/>
        </p:nvSpPr>
        <p:spPr>
          <a:xfrm>
            <a:off x="106066" y="3686268"/>
            <a:ext cx="10914926" cy="707886"/>
          </a:xfrm>
          <a:prstGeom prst="rect">
            <a:avLst/>
          </a:prstGeom>
        </p:spPr>
        <p:txBody>
          <a:bodyPr wrap="square">
            <a:spAutoFit/>
          </a:bodyPr>
          <a:lstStyle/>
          <a:p>
            <a:pPr lvl="0">
              <a:spcBef>
                <a:spcPts val="600"/>
              </a:spcBef>
              <a:spcAft>
                <a:spcPts val="200"/>
              </a:spcAft>
              <a:buClr>
                <a:srgbClr val="0070C0"/>
              </a:buClr>
              <a:buSzPts val="750"/>
            </a:pPr>
            <a:r>
              <a:rPr lang="en-US" altLang="zh-CN" sz="2000" dirty="0">
                <a:solidFill>
                  <a:srgbClr val="FFFF00"/>
                </a:solidFill>
                <a:latin typeface="Arial" panose="020B0604020202020204" pitchFamily="34" charset="0"/>
                <a:cs typeface="Arial" panose="020B0604020202020204" pitchFamily="34" charset="0"/>
              </a:rPr>
              <a:t>Upgrading IP cameras by just clicking “cloud upgrade” on NVR, available on human interface and web interface (NVR should be able to access internet)</a:t>
            </a:r>
          </a:p>
        </p:txBody>
      </p:sp>
      <p:pic>
        <p:nvPicPr>
          <p:cNvPr id="24" name="图片 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68192" y="5067943"/>
            <a:ext cx="1223991" cy="131999"/>
          </a:xfrm>
          <a:prstGeom prst="rect">
            <a:avLst/>
          </a:prstGeom>
        </p:spPr>
      </p:pic>
      <p:pic>
        <p:nvPicPr>
          <p:cNvPr id="25" name="图片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2149" y="5067138"/>
            <a:ext cx="1223991" cy="131999"/>
          </a:xfrm>
          <a:prstGeom prst="rect">
            <a:avLst/>
          </a:prstGeom>
        </p:spPr>
      </p:pic>
      <p:pic>
        <p:nvPicPr>
          <p:cNvPr id="32" name="图片 3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82709" y="5067138"/>
            <a:ext cx="1223991" cy="131999"/>
          </a:xfrm>
          <a:prstGeom prst="rect">
            <a:avLst/>
          </a:prstGeom>
        </p:spPr>
      </p:pic>
      <p:pic>
        <p:nvPicPr>
          <p:cNvPr id="33" name="图片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93269" y="5067627"/>
            <a:ext cx="1223991" cy="131999"/>
          </a:xfrm>
          <a:prstGeom prst="rect">
            <a:avLst/>
          </a:prstGeom>
        </p:spPr>
      </p:pic>
      <p:pic>
        <p:nvPicPr>
          <p:cNvPr id="34" name="Picture 11" descr="C:\Users\c00919\Desktop\图片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7046571" y="4523720"/>
            <a:ext cx="1117387" cy="558693"/>
          </a:xfrm>
          <a:prstGeom prst="rect">
            <a:avLst/>
          </a:prstGeom>
          <a:noFill/>
        </p:spPr>
      </p:pic>
      <p:sp>
        <p:nvSpPr>
          <p:cNvPr id="35" name="虚尾箭头 34"/>
          <p:cNvSpPr/>
          <p:nvPr/>
        </p:nvSpPr>
        <p:spPr bwMode="auto">
          <a:xfrm rot="13449576">
            <a:off x="3187116" y="5583056"/>
            <a:ext cx="1210135"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6" name="虚尾箭头 35"/>
          <p:cNvSpPr/>
          <p:nvPr/>
        </p:nvSpPr>
        <p:spPr bwMode="auto">
          <a:xfrm rot="18835975">
            <a:off x="6334899" y="5571979"/>
            <a:ext cx="1210135"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7" name="虚尾箭头 36"/>
          <p:cNvSpPr/>
          <p:nvPr/>
        </p:nvSpPr>
        <p:spPr bwMode="auto">
          <a:xfrm rot="16200000">
            <a:off x="4357292" y="5491137"/>
            <a:ext cx="796530"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38" name="虚尾箭头 37"/>
          <p:cNvSpPr/>
          <p:nvPr/>
        </p:nvSpPr>
        <p:spPr bwMode="auto">
          <a:xfrm rot="16200000">
            <a:off x="5499008" y="5491137"/>
            <a:ext cx="796530" cy="266152"/>
          </a:xfrm>
          <a:prstGeom prst="stripedRightArrow">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pic>
        <p:nvPicPr>
          <p:cNvPr id="39" name="图片 3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531896" y="4546240"/>
            <a:ext cx="1269025" cy="494282"/>
          </a:xfrm>
          <a:prstGeom prst="rect">
            <a:avLst/>
          </a:prstGeom>
        </p:spPr>
      </p:pic>
      <p:pic>
        <p:nvPicPr>
          <p:cNvPr id="40" name="图片 3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821477" y="4394154"/>
            <a:ext cx="1491297" cy="646369"/>
          </a:xfrm>
          <a:prstGeom prst="rect">
            <a:avLst/>
          </a:prstGeom>
        </p:spPr>
      </p:pic>
      <p:pic>
        <p:nvPicPr>
          <p:cNvPr id="41" name="图片 4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398894" y="4444485"/>
            <a:ext cx="1081469" cy="589014"/>
          </a:xfrm>
          <a:prstGeom prst="rect">
            <a:avLst/>
          </a:prstGeom>
        </p:spPr>
      </p:pic>
      <p:pic>
        <p:nvPicPr>
          <p:cNvPr id="42" name="图片 41"/>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851081" y="5915022"/>
            <a:ext cx="3017638" cy="608347"/>
          </a:xfrm>
          <a:prstGeom prst="rect">
            <a:avLst/>
          </a:prstGeom>
        </p:spPr>
      </p:pic>
      <p:grpSp>
        <p:nvGrpSpPr>
          <p:cNvPr id="43" name="组合 42"/>
          <p:cNvGrpSpPr/>
          <p:nvPr/>
        </p:nvGrpSpPr>
        <p:grpSpPr>
          <a:xfrm>
            <a:off x="5138397" y="5958421"/>
            <a:ext cx="492901" cy="431522"/>
            <a:chOff x="407368" y="1397512"/>
            <a:chExt cx="1905000" cy="1667778"/>
          </a:xfrm>
        </p:grpSpPr>
        <p:sp>
          <p:nvSpPr>
            <p:cNvPr id="44"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45" name="虚尾箭头 44"/>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grpSp>
        <p:nvGrpSpPr>
          <p:cNvPr id="46" name="组合 45"/>
          <p:cNvGrpSpPr/>
          <p:nvPr/>
        </p:nvGrpSpPr>
        <p:grpSpPr>
          <a:xfrm>
            <a:off x="2897440" y="4295836"/>
            <a:ext cx="492901" cy="431522"/>
            <a:chOff x="407368" y="1397512"/>
            <a:chExt cx="1905000" cy="1667778"/>
          </a:xfrm>
        </p:grpSpPr>
        <p:sp>
          <p:nvSpPr>
            <p:cNvPr id="47"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48" name="虚尾箭头 47"/>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grpSp>
        <p:nvGrpSpPr>
          <p:cNvPr id="49" name="组合 48"/>
          <p:cNvGrpSpPr/>
          <p:nvPr/>
        </p:nvGrpSpPr>
        <p:grpSpPr>
          <a:xfrm>
            <a:off x="4337693" y="4295836"/>
            <a:ext cx="492901" cy="431522"/>
            <a:chOff x="407368" y="1397512"/>
            <a:chExt cx="1905000" cy="1667778"/>
          </a:xfrm>
        </p:grpSpPr>
        <p:sp>
          <p:nvSpPr>
            <p:cNvPr id="50"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51" name="虚尾箭头 50"/>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grpSp>
        <p:nvGrpSpPr>
          <p:cNvPr id="52" name="组合 51"/>
          <p:cNvGrpSpPr/>
          <p:nvPr/>
        </p:nvGrpSpPr>
        <p:grpSpPr>
          <a:xfrm>
            <a:off x="5686808" y="4295836"/>
            <a:ext cx="492901" cy="431522"/>
            <a:chOff x="407368" y="1397512"/>
            <a:chExt cx="1905000" cy="1667778"/>
          </a:xfrm>
        </p:grpSpPr>
        <p:sp>
          <p:nvSpPr>
            <p:cNvPr id="53"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54" name="虚尾箭头 53"/>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grpSp>
        <p:nvGrpSpPr>
          <p:cNvPr id="55" name="组合 54"/>
          <p:cNvGrpSpPr/>
          <p:nvPr/>
        </p:nvGrpSpPr>
        <p:grpSpPr>
          <a:xfrm>
            <a:off x="7230794" y="4295836"/>
            <a:ext cx="492901" cy="431522"/>
            <a:chOff x="407368" y="1397512"/>
            <a:chExt cx="1905000" cy="1667778"/>
          </a:xfrm>
        </p:grpSpPr>
        <p:sp>
          <p:nvSpPr>
            <p:cNvPr id="56"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57" name="虚尾箭头 56"/>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pic>
        <p:nvPicPr>
          <p:cNvPr id="58" name="图片 57"/>
          <p:cNvPicPr>
            <a:picLocks noChangeAspect="1"/>
          </p:cNvPicPr>
          <p:nvPr/>
        </p:nvPicPr>
        <p:blipFill>
          <a:blip r:embed="rId10" cstate="email">
            <a:extLst>
              <a:ext uri="{BEBA8EAE-BF5A-486C-A8C5-ECC9F3942E4B}">
                <a14:imgProps xmlns:a14="http://schemas.microsoft.com/office/drawing/2010/main">
                  <a14:imgLayer r:embed="rId11">
                    <a14:imgEffect>
                      <a14:backgroundRemoval t="1163" b="100000" l="0" r="100000"/>
                    </a14:imgEffect>
                  </a14:imgLayer>
                </a14:imgProps>
              </a:ext>
              <a:ext uri="{28A0092B-C50C-407E-A947-70E740481C1C}">
                <a14:useLocalDpi xmlns:a14="http://schemas.microsoft.com/office/drawing/2010/main"/>
              </a:ext>
            </a:extLst>
          </a:blip>
          <a:stretch>
            <a:fillRect/>
          </a:stretch>
        </p:blipFill>
        <p:spPr>
          <a:xfrm>
            <a:off x="5135828" y="5945400"/>
            <a:ext cx="1213802" cy="867794"/>
          </a:xfrm>
          <a:prstGeom prst="rect">
            <a:avLst/>
          </a:prstGeom>
        </p:spPr>
      </p:pic>
    </p:spTree>
    <p:extLst>
      <p:ext uri="{BB962C8B-B14F-4D97-AF65-F5344CB8AC3E}">
        <p14:creationId xmlns:p14="http://schemas.microsoft.com/office/powerpoint/2010/main" val="41363910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anim calcmode="lin" valueType="num">
                                      <p:cBhvr>
                                        <p:cTn id="15" dur="500" fill="hold"/>
                                        <p:tgtEl>
                                          <p:spTgt spid="18"/>
                                        </p:tgtEl>
                                        <p:attrNameLst>
                                          <p:attrName>ppt_x</p:attrName>
                                        </p:attrNameLst>
                                      </p:cBhvr>
                                      <p:tavLst>
                                        <p:tav tm="0">
                                          <p:val>
                                            <p:strVal val="#ppt_x"/>
                                          </p:val>
                                        </p:tav>
                                        <p:tav tm="100000">
                                          <p:val>
                                            <p:strVal val="#ppt_x"/>
                                          </p:val>
                                        </p:tav>
                                      </p:tavLst>
                                    </p:anim>
                                    <p:anim calcmode="lin" valueType="num">
                                      <p:cBhvr>
                                        <p:cTn id="1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strVal val="#ppt_x"/>
                                          </p:val>
                                        </p:tav>
                                        <p:tav tm="100000">
                                          <p:val>
                                            <p:strVal val="#ppt_x"/>
                                          </p:val>
                                        </p:tav>
                                      </p:tavLst>
                                    </p:anim>
                                    <p:anim calcmode="lin" valueType="num">
                                      <p:cBhvr>
                                        <p:cTn id="43" dur="5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par>
                          <p:cTn id="54" fill="hold">
                            <p:stCondLst>
                              <p:cond delay="1000"/>
                            </p:stCondLst>
                            <p:childTnLst>
                              <p:par>
                                <p:cTn id="55" presetID="22" presetClass="entr" presetSubtype="8"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childTnLst>
                          </p:cTn>
                        </p:par>
                        <p:par>
                          <p:cTn id="58" fill="hold">
                            <p:stCondLst>
                              <p:cond delay="1500"/>
                            </p:stCondLst>
                            <p:childTnLst>
                              <p:par>
                                <p:cTn id="59" presetID="22" presetClass="entr" presetSubtype="4"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down)">
                                      <p:cBhvr>
                                        <p:cTn id="61" dur="500"/>
                                        <p:tgtEl>
                                          <p:spTgt spid="30"/>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2500"/>
                            </p:stCondLst>
                            <p:childTnLst>
                              <p:par>
                                <p:cTn id="67" presetID="22" presetClass="entr" presetSubtype="4"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3000"/>
                            </p:stCondLst>
                            <p:childTnLst>
                              <p:par>
                                <p:cTn id="71" presetID="22" presetClass="entr" presetSubtype="8"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childTnLst>
                          </p:cTn>
                        </p:par>
                        <p:par>
                          <p:cTn id="74" fill="hold">
                            <p:stCondLst>
                              <p:cond delay="3500"/>
                            </p:stCondLst>
                            <p:childTnLst>
                              <p:par>
                                <p:cTn id="75" presetID="22" presetClass="entr" presetSubtype="4"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500"/>
                                        <p:tgtEl>
                                          <p:spTgt spid="29"/>
                                        </p:tgtEl>
                                      </p:cBhvr>
                                    </p:animEffect>
                                  </p:childTnLst>
                                </p:cTn>
                              </p:par>
                            </p:childTnLst>
                          </p:cTn>
                        </p:par>
                        <p:par>
                          <p:cTn id="78" fill="hold">
                            <p:stCondLst>
                              <p:cond delay="4000"/>
                            </p:stCondLst>
                            <p:childTnLst>
                              <p:par>
                                <p:cTn id="79" presetID="22" presetClass="entr" presetSubtype="8"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anim calcmode="lin" valueType="num">
                                      <p:cBhvr>
                                        <p:cTn id="87" dur="500" fill="hold"/>
                                        <p:tgtEl>
                                          <p:spTgt spid="21"/>
                                        </p:tgtEl>
                                        <p:attrNameLst>
                                          <p:attrName>ppt_x</p:attrName>
                                        </p:attrNameLst>
                                      </p:cBhvr>
                                      <p:tavLst>
                                        <p:tav tm="0">
                                          <p:val>
                                            <p:strVal val="#ppt_x"/>
                                          </p:val>
                                        </p:tav>
                                        <p:tav tm="100000">
                                          <p:val>
                                            <p:strVal val="#ppt_x"/>
                                          </p:val>
                                        </p:tav>
                                      </p:tavLst>
                                    </p:anim>
                                    <p:anim calcmode="lin" valueType="num">
                                      <p:cBhvr>
                                        <p:cTn id="8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strVal val="#ppt_x"/>
                                          </p:val>
                                        </p:tav>
                                        <p:tav tm="100000">
                                          <p:val>
                                            <p:strVal val="#ppt_x"/>
                                          </p:val>
                                        </p:tav>
                                      </p:tavLst>
                                    </p:anim>
                                    <p:anim calcmode="lin" valueType="num">
                                      <p:cBhvr>
                                        <p:cTn id="95" dur="500" fill="hold"/>
                                        <p:tgtEl>
                                          <p:spTgt spid="42"/>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anim calcmode="lin" valueType="num">
                                      <p:cBhvr>
                                        <p:cTn id="99" dur="500" fill="hold"/>
                                        <p:tgtEl>
                                          <p:spTgt spid="39"/>
                                        </p:tgtEl>
                                        <p:attrNameLst>
                                          <p:attrName>ppt_x</p:attrName>
                                        </p:attrNameLst>
                                      </p:cBhvr>
                                      <p:tavLst>
                                        <p:tav tm="0">
                                          <p:val>
                                            <p:strVal val="#ppt_x"/>
                                          </p:val>
                                        </p:tav>
                                        <p:tav tm="100000">
                                          <p:val>
                                            <p:strVal val="#ppt_x"/>
                                          </p:val>
                                        </p:tav>
                                      </p:tavLst>
                                    </p:anim>
                                    <p:anim calcmode="lin" valueType="num">
                                      <p:cBhvr>
                                        <p:cTn id="100" dur="500" fill="hold"/>
                                        <p:tgtEl>
                                          <p:spTgt spid="39"/>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500"/>
                                        <p:tgtEl>
                                          <p:spTgt spid="40"/>
                                        </p:tgtEl>
                                      </p:cBhvr>
                                    </p:animEffect>
                                    <p:anim calcmode="lin" valueType="num">
                                      <p:cBhvr>
                                        <p:cTn id="104" dur="500" fill="hold"/>
                                        <p:tgtEl>
                                          <p:spTgt spid="40"/>
                                        </p:tgtEl>
                                        <p:attrNameLst>
                                          <p:attrName>ppt_x</p:attrName>
                                        </p:attrNameLst>
                                      </p:cBhvr>
                                      <p:tavLst>
                                        <p:tav tm="0">
                                          <p:val>
                                            <p:strVal val="#ppt_x"/>
                                          </p:val>
                                        </p:tav>
                                        <p:tav tm="100000">
                                          <p:val>
                                            <p:strVal val="#ppt_x"/>
                                          </p:val>
                                        </p:tav>
                                      </p:tavLst>
                                    </p:anim>
                                    <p:anim calcmode="lin" valueType="num">
                                      <p:cBhvr>
                                        <p:cTn id="105" dur="500" fill="hold"/>
                                        <p:tgtEl>
                                          <p:spTgt spid="40"/>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fade">
                                      <p:cBhvr>
                                        <p:cTn id="108" dur="500"/>
                                        <p:tgtEl>
                                          <p:spTgt spid="41"/>
                                        </p:tgtEl>
                                      </p:cBhvr>
                                    </p:animEffect>
                                    <p:anim calcmode="lin" valueType="num">
                                      <p:cBhvr>
                                        <p:cTn id="109" dur="500" fill="hold"/>
                                        <p:tgtEl>
                                          <p:spTgt spid="41"/>
                                        </p:tgtEl>
                                        <p:attrNameLst>
                                          <p:attrName>ppt_x</p:attrName>
                                        </p:attrNameLst>
                                      </p:cBhvr>
                                      <p:tavLst>
                                        <p:tav tm="0">
                                          <p:val>
                                            <p:strVal val="#ppt_x"/>
                                          </p:val>
                                        </p:tav>
                                        <p:tav tm="100000">
                                          <p:val>
                                            <p:strVal val="#ppt_x"/>
                                          </p:val>
                                        </p:tav>
                                      </p:tavLst>
                                    </p:anim>
                                    <p:anim calcmode="lin" valueType="num">
                                      <p:cBhvr>
                                        <p:cTn id="110" dur="500" fill="hold"/>
                                        <p:tgtEl>
                                          <p:spTgt spid="41"/>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fade">
                                      <p:cBhvr>
                                        <p:cTn id="113" dur="500"/>
                                        <p:tgtEl>
                                          <p:spTgt spid="34"/>
                                        </p:tgtEl>
                                      </p:cBhvr>
                                    </p:animEffect>
                                    <p:anim calcmode="lin" valueType="num">
                                      <p:cBhvr>
                                        <p:cTn id="114" dur="500" fill="hold"/>
                                        <p:tgtEl>
                                          <p:spTgt spid="34"/>
                                        </p:tgtEl>
                                        <p:attrNameLst>
                                          <p:attrName>ppt_x</p:attrName>
                                        </p:attrNameLst>
                                      </p:cBhvr>
                                      <p:tavLst>
                                        <p:tav tm="0">
                                          <p:val>
                                            <p:strVal val="#ppt_x"/>
                                          </p:val>
                                        </p:tav>
                                        <p:tav tm="100000">
                                          <p:val>
                                            <p:strVal val="#ppt_x"/>
                                          </p:val>
                                        </p:tav>
                                      </p:tavLst>
                                    </p:anim>
                                    <p:anim calcmode="lin" valueType="num">
                                      <p:cBhvr>
                                        <p:cTn id="11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fade">
                                      <p:cBhvr>
                                        <p:cTn id="120" dur="250"/>
                                        <p:tgtEl>
                                          <p:spTgt spid="43"/>
                                        </p:tgtEl>
                                      </p:cBhvr>
                                    </p:animEffect>
                                    <p:anim calcmode="lin" valueType="num">
                                      <p:cBhvr>
                                        <p:cTn id="121" dur="250" fill="hold"/>
                                        <p:tgtEl>
                                          <p:spTgt spid="43"/>
                                        </p:tgtEl>
                                        <p:attrNameLst>
                                          <p:attrName>ppt_x</p:attrName>
                                        </p:attrNameLst>
                                      </p:cBhvr>
                                      <p:tavLst>
                                        <p:tav tm="0">
                                          <p:val>
                                            <p:strVal val="#ppt_x"/>
                                          </p:val>
                                        </p:tav>
                                        <p:tav tm="100000">
                                          <p:val>
                                            <p:strVal val="#ppt_x"/>
                                          </p:val>
                                        </p:tav>
                                      </p:tavLst>
                                    </p:anim>
                                    <p:anim calcmode="lin" valueType="num">
                                      <p:cBhvr>
                                        <p:cTn id="122" dur="250" fill="hold"/>
                                        <p:tgtEl>
                                          <p:spTgt spid="43"/>
                                        </p:tgtEl>
                                        <p:attrNameLst>
                                          <p:attrName>ppt_y</p:attrName>
                                        </p:attrNameLst>
                                      </p:cBhvr>
                                      <p:tavLst>
                                        <p:tav tm="0">
                                          <p:val>
                                            <p:strVal val="#ppt_y+.1"/>
                                          </p:val>
                                        </p:tav>
                                        <p:tav tm="100000">
                                          <p:val>
                                            <p:strVal val="#ppt_y"/>
                                          </p:val>
                                        </p:tav>
                                      </p:tavLst>
                                    </p:anim>
                                  </p:childTnLst>
                                </p:cTn>
                              </p:par>
                            </p:childTnLst>
                          </p:cTn>
                        </p:par>
                        <p:par>
                          <p:cTn id="123" fill="hold">
                            <p:stCondLst>
                              <p:cond delay="250"/>
                            </p:stCondLst>
                            <p:childTnLst>
                              <p:par>
                                <p:cTn id="124" presetID="2" presetClass="entr" presetSubtype="4" fill="hold" nodeType="after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additive="base">
                                        <p:cTn id="126" dur="250" fill="hold"/>
                                        <p:tgtEl>
                                          <p:spTgt spid="58"/>
                                        </p:tgtEl>
                                        <p:attrNameLst>
                                          <p:attrName>ppt_x</p:attrName>
                                        </p:attrNameLst>
                                      </p:cBhvr>
                                      <p:tavLst>
                                        <p:tav tm="0">
                                          <p:val>
                                            <p:strVal val="#ppt_x"/>
                                          </p:val>
                                        </p:tav>
                                        <p:tav tm="100000">
                                          <p:val>
                                            <p:strVal val="#ppt_x"/>
                                          </p:val>
                                        </p:tav>
                                      </p:tavLst>
                                    </p:anim>
                                    <p:anim calcmode="lin" valueType="num">
                                      <p:cBhvr additive="base">
                                        <p:cTn id="127" dur="250" fill="hold"/>
                                        <p:tgtEl>
                                          <p:spTgt spid="58"/>
                                        </p:tgtEl>
                                        <p:attrNameLst>
                                          <p:attrName>ppt_y</p:attrName>
                                        </p:attrNameLst>
                                      </p:cBhvr>
                                      <p:tavLst>
                                        <p:tav tm="0">
                                          <p:val>
                                            <p:strVal val="1+#ppt_h/2"/>
                                          </p:val>
                                        </p:tav>
                                        <p:tav tm="100000">
                                          <p:val>
                                            <p:strVal val="#ppt_y"/>
                                          </p:val>
                                        </p:tav>
                                      </p:tavLst>
                                    </p:anim>
                                  </p:childTnLst>
                                </p:cTn>
                              </p:par>
                            </p:childTnLst>
                          </p:cTn>
                        </p:par>
                        <p:par>
                          <p:cTn id="128" fill="hold">
                            <p:stCondLst>
                              <p:cond delay="500"/>
                            </p:stCondLst>
                            <p:childTnLst>
                              <p:par>
                                <p:cTn id="129" presetID="22" presetClass="entr" presetSubtype="4" fill="hold" grpId="0"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wipe(down)">
                                      <p:cBhvr>
                                        <p:cTn id="131" dur="500"/>
                                        <p:tgtEl>
                                          <p:spTgt spid="35"/>
                                        </p:tgtEl>
                                      </p:cBhvr>
                                    </p:animEffect>
                                  </p:childTnLst>
                                </p:cTn>
                              </p:par>
                              <p:par>
                                <p:cTn id="132" presetID="22" presetClass="entr" presetSubtype="4" fill="hold"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1000"/>
                            </p:stCondLst>
                            <p:childTnLst>
                              <p:par>
                                <p:cTn id="136" presetID="22" presetClass="entr" presetSubtype="8" fill="hold" nodeType="after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left)">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wipe(down)">
                                      <p:cBhvr>
                                        <p:cTn id="141" dur="500"/>
                                        <p:tgtEl>
                                          <p:spTgt spid="37"/>
                                        </p:tgtEl>
                                      </p:cBhvr>
                                    </p:animEffect>
                                  </p:childTnLst>
                                </p:cTn>
                              </p:par>
                            </p:childTnLst>
                          </p:cTn>
                        </p:par>
                        <p:par>
                          <p:cTn id="142" fill="hold">
                            <p:stCondLst>
                              <p:cond delay="1500"/>
                            </p:stCondLst>
                            <p:childTnLst>
                              <p:par>
                                <p:cTn id="143" presetID="22" presetClass="entr" presetSubtype="4" fill="hold" nodeType="afterEffect">
                                  <p:stCondLst>
                                    <p:cond delay="0"/>
                                  </p:stCondLst>
                                  <p:childTnLst>
                                    <p:set>
                                      <p:cBhvr>
                                        <p:cTn id="144" dur="1" fill="hold">
                                          <p:stCondLst>
                                            <p:cond delay="0"/>
                                          </p:stCondLst>
                                        </p:cTn>
                                        <p:tgtEl>
                                          <p:spTgt spid="49"/>
                                        </p:tgtEl>
                                        <p:attrNameLst>
                                          <p:attrName>style.visibility</p:attrName>
                                        </p:attrNameLst>
                                      </p:cBhvr>
                                      <p:to>
                                        <p:strVal val="visible"/>
                                      </p:to>
                                    </p:set>
                                    <p:animEffect transition="in" filter="wipe(down)">
                                      <p:cBhvr>
                                        <p:cTn id="145" dur="500"/>
                                        <p:tgtEl>
                                          <p:spTgt spid="49"/>
                                        </p:tgtEl>
                                      </p:cBhvr>
                                    </p:animEffect>
                                  </p:childTnLst>
                                </p:cTn>
                              </p:par>
                            </p:childTnLst>
                          </p:cTn>
                        </p:par>
                        <p:par>
                          <p:cTn id="146" fill="hold">
                            <p:stCondLst>
                              <p:cond delay="2000"/>
                            </p:stCondLst>
                            <p:childTnLst>
                              <p:par>
                                <p:cTn id="147" presetID="22" presetClass="entr" presetSubtype="8" fill="hold"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left)">
                                      <p:cBhvr>
                                        <p:cTn id="149" dur="500"/>
                                        <p:tgtEl>
                                          <p:spTgt spid="25"/>
                                        </p:tgtEl>
                                      </p:cBhvr>
                                    </p:animEffect>
                                  </p:childTnLst>
                                </p:cTn>
                              </p:par>
                            </p:childTnLst>
                          </p:cTn>
                        </p:par>
                        <p:par>
                          <p:cTn id="150" fill="hold">
                            <p:stCondLst>
                              <p:cond delay="2500"/>
                            </p:stCondLst>
                            <p:childTnLst>
                              <p:par>
                                <p:cTn id="151" presetID="22" presetClass="entr" presetSubtype="4" fill="hold" nodeType="afterEffect">
                                  <p:stCondLst>
                                    <p:cond delay="0"/>
                                  </p:stCondLst>
                                  <p:childTnLst>
                                    <p:set>
                                      <p:cBhvr>
                                        <p:cTn id="152" dur="1" fill="hold">
                                          <p:stCondLst>
                                            <p:cond delay="0"/>
                                          </p:stCondLst>
                                        </p:cTn>
                                        <p:tgtEl>
                                          <p:spTgt spid="52"/>
                                        </p:tgtEl>
                                        <p:attrNameLst>
                                          <p:attrName>style.visibility</p:attrName>
                                        </p:attrNameLst>
                                      </p:cBhvr>
                                      <p:to>
                                        <p:strVal val="visible"/>
                                      </p:to>
                                    </p:set>
                                    <p:animEffect transition="in" filter="wipe(down)">
                                      <p:cBhvr>
                                        <p:cTn id="153" dur="500"/>
                                        <p:tgtEl>
                                          <p:spTgt spid="52"/>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38"/>
                                        </p:tgtEl>
                                        <p:attrNameLst>
                                          <p:attrName>style.visibility</p:attrName>
                                        </p:attrNameLst>
                                      </p:cBhvr>
                                      <p:to>
                                        <p:strVal val="visible"/>
                                      </p:to>
                                    </p:set>
                                    <p:animEffect transition="in" filter="wipe(down)">
                                      <p:cBhvr>
                                        <p:cTn id="156" dur="500"/>
                                        <p:tgtEl>
                                          <p:spTgt spid="38"/>
                                        </p:tgtEl>
                                      </p:cBhvr>
                                    </p:animEffect>
                                  </p:childTnLst>
                                </p:cTn>
                              </p:par>
                            </p:childTnLst>
                          </p:cTn>
                        </p:par>
                        <p:par>
                          <p:cTn id="157" fill="hold">
                            <p:stCondLst>
                              <p:cond delay="3000"/>
                            </p:stCondLst>
                            <p:childTnLst>
                              <p:par>
                                <p:cTn id="158" presetID="22" presetClass="entr" presetSubtype="8" fill="hold" nodeType="after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wipe(left)">
                                      <p:cBhvr>
                                        <p:cTn id="160" dur="500"/>
                                        <p:tgtEl>
                                          <p:spTgt spid="32"/>
                                        </p:tgtEl>
                                      </p:cBhvr>
                                    </p:animEffect>
                                  </p:childTnLst>
                                </p:cTn>
                              </p:par>
                            </p:childTnLst>
                          </p:cTn>
                        </p:par>
                        <p:par>
                          <p:cTn id="161" fill="hold">
                            <p:stCondLst>
                              <p:cond delay="3500"/>
                            </p:stCondLst>
                            <p:childTnLst>
                              <p:par>
                                <p:cTn id="162" presetID="22" presetClass="entr" presetSubtype="4" fill="hold" nodeType="afterEffect">
                                  <p:stCondLst>
                                    <p:cond delay="0"/>
                                  </p:stCondLst>
                                  <p:childTnLst>
                                    <p:set>
                                      <p:cBhvr>
                                        <p:cTn id="163" dur="1" fill="hold">
                                          <p:stCondLst>
                                            <p:cond delay="0"/>
                                          </p:stCondLst>
                                        </p:cTn>
                                        <p:tgtEl>
                                          <p:spTgt spid="55"/>
                                        </p:tgtEl>
                                        <p:attrNameLst>
                                          <p:attrName>style.visibility</p:attrName>
                                        </p:attrNameLst>
                                      </p:cBhvr>
                                      <p:to>
                                        <p:strVal val="visible"/>
                                      </p:to>
                                    </p:set>
                                    <p:animEffect transition="in" filter="wipe(down)">
                                      <p:cBhvr>
                                        <p:cTn id="164" dur="500"/>
                                        <p:tgtEl>
                                          <p:spTgt spid="55"/>
                                        </p:tgtEl>
                                      </p:cBhvr>
                                    </p:animEffect>
                                  </p:childTnLst>
                                </p:cTn>
                              </p:par>
                              <p:par>
                                <p:cTn id="165" presetID="22" presetClass="entr" presetSubtype="4" fill="hold" grpId="0" nodeType="withEffect">
                                  <p:stCondLst>
                                    <p:cond delay="0"/>
                                  </p:stCondLst>
                                  <p:childTnLst>
                                    <p:set>
                                      <p:cBhvr>
                                        <p:cTn id="166" dur="1" fill="hold">
                                          <p:stCondLst>
                                            <p:cond delay="0"/>
                                          </p:stCondLst>
                                        </p:cTn>
                                        <p:tgtEl>
                                          <p:spTgt spid="36"/>
                                        </p:tgtEl>
                                        <p:attrNameLst>
                                          <p:attrName>style.visibility</p:attrName>
                                        </p:attrNameLst>
                                      </p:cBhvr>
                                      <p:to>
                                        <p:strVal val="visible"/>
                                      </p:to>
                                    </p:set>
                                    <p:animEffect transition="in" filter="wipe(down)">
                                      <p:cBhvr>
                                        <p:cTn id="167" dur="500"/>
                                        <p:tgtEl>
                                          <p:spTgt spid="36"/>
                                        </p:tgtEl>
                                      </p:cBhvr>
                                    </p:animEffect>
                                  </p:childTnLst>
                                </p:cTn>
                              </p:par>
                            </p:childTnLst>
                          </p:cTn>
                        </p:par>
                        <p:par>
                          <p:cTn id="168" fill="hold">
                            <p:stCondLst>
                              <p:cond delay="4000"/>
                            </p:stCondLst>
                            <p:childTnLst>
                              <p:par>
                                <p:cTn id="169" presetID="22" presetClass="entr" presetSubtype="8" fill="hold" nodeType="afterEffect">
                                  <p:stCondLst>
                                    <p:cond delay="0"/>
                                  </p:stCondLst>
                                  <p:childTnLst>
                                    <p:set>
                                      <p:cBhvr>
                                        <p:cTn id="170" dur="1" fill="hold">
                                          <p:stCondLst>
                                            <p:cond delay="0"/>
                                          </p:stCondLst>
                                        </p:cTn>
                                        <p:tgtEl>
                                          <p:spTgt spid="33"/>
                                        </p:tgtEl>
                                        <p:attrNameLst>
                                          <p:attrName>style.visibility</p:attrName>
                                        </p:attrNameLst>
                                      </p:cBhvr>
                                      <p:to>
                                        <p:strVal val="visible"/>
                                      </p:to>
                                    </p:set>
                                    <p:animEffect transition="in" filter="wipe(left)">
                                      <p:cBhvr>
                                        <p:cTn id="1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29" grpId="0" animBg="1"/>
      <p:bldP spid="30" grpId="0" animBg="1"/>
      <p:bldP spid="31" grpId="0" animBg="1"/>
      <p:bldP spid="18" grpId="0"/>
      <p:bldP spid="21" grpId="0"/>
      <p:bldP spid="35" grpId="0" animBg="1"/>
      <p:bldP spid="36" grpId="0" animBg="1"/>
      <p:bldP spid="37" grpId="0" animBg="1"/>
      <p:bldP spid="3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00256" y="2270671"/>
            <a:ext cx="1905000" cy="1667778"/>
            <a:chOff x="407368" y="1397512"/>
            <a:chExt cx="1905000" cy="1667778"/>
          </a:xfrm>
        </p:grpSpPr>
        <p:sp>
          <p:nvSpPr>
            <p:cNvPr id="3" name="KSO_Shape"/>
            <p:cNvSpPr/>
            <p:nvPr/>
          </p:nvSpPr>
          <p:spPr>
            <a:xfrm>
              <a:off x="407368" y="1397512"/>
              <a:ext cx="1905000" cy="1289050"/>
            </a:xfrm>
            <a:custGeom>
              <a:avLst/>
              <a:gdLst/>
              <a:ahLst/>
              <a:cxnLst/>
              <a:rect l="l" t="t" r="r" b="b"/>
              <a:pathLst>
                <a:path w="3095883" h="2092590">
                  <a:moveTo>
                    <a:pt x="1714326" y="115005"/>
                  </a:moveTo>
                  <a:cubicBezTo>
                    <a:pt x="1363633" y="115005"/>
                    <a:pt x="1067904" y="350339"/>
                    <a:pt x="980351" y="672716"/>
                  </a:cubicBezTo>
                  <a:cubicBezTo>
                    <a:pt x="1054204" y="688080"/>
                    <a:pt x="1123613" y="714214"/>
                    <a:pt x="1186949" y="749118"/>
                  </a:cubicBezTo>
                  <a:lnTo>
                    <a:pt x="1146949" y="851829"/>
                  </a:lnTo>
                  <a:cubicBezTo>
                    <a:pt x="1045110" y="792678"/>
                    <a:pt x="924045" y="759572"/>
                    <a:pt x="794454" y="759572"/>
                  </a:cubicBezTo>
                  <a:cubicBezTo>
                    <a:pt x="421493" y="759572"/>
                    <a:pt x="119149" y="1033787"/>
                    <a:pt x="119149" y="1372048"/>
                  </a:cubicBezTo>
                  <a:cubicBezTo>
                    <a:pt x="119149" y="1679144"/>
                    <a:pt x="368346" y="1933451"/>
                    <a:pt x="693810" y="1973790"/>
                  </a:cubicBezTo>
                  <a:lnTo>
                    <a:pt x="2644062" y="1973790"/>
                  </a:lnTo>
                  <a:cubicBezTo>
                    <a:pt x="2845151" y="1916500"/>
                    <a:pt x="2989619" y="1749402"/>
                    <a:pt x="2989619" y="1552531"/>
                  </a:cubicBezTo>
                  <a:cubicBezTo>
                    <a:pt x="2989619" y="1330357"/>
                    <a:pt x="2805628" y="1146101"/>
                    <a:pt x="2564544" y="1113415"/>
                  </a:cubicBezTo>
                  <a:cubicBezTo>
                    <a:pt x="2546404" y="1180567"/>
                    <a:pt x="2519482" y="1244124"/>
                    <a:pt x="2485002" y="1303018"/>
                  </a:cubicBezTo>
                  <a:lnTo>
                    <a:pt x="2377950" y="1260252"/>
                  </a:lnTo>
                  <a:cubicBezTo>
                    <a:pt x="2444874" y="1149958"/>
                    <a:pt x="2481419" y="1020296"/>
                    <a:pt x="2481419" y="882098"/>
                  </a:cubicBezTo>
                  <a:cubicBezTo>
                    <a:pt x="2481419" y="458444"/>
                    <a:pt x="2137980" y="115005"/>
                    <a:pt x="1714326" y="115005"/>
                  </a:cubicBezTo>
                  <a:close/>
                  <a:moveTo>
                    <a:pt x="1714326" y="0"/>
                  </a:moveTo>
                  <a:cubicBezTo>
                    <a:pt x="2201495" y="0"/>
                    <a:pt x="2596424" y="394929"/>
                    <a:pt x="2596424" y="882098"/>
                  </a:cubicBezTo>
                  <a:cubicBezTo>
                    <a:pt x="2596424" y="929587"/>
                    <a:pt x="2592672" y="976199"/>
                    <a:pt x="2584027" y="1021384"/>
                  </a:cubicBezTo>
                  <a:cubicBezTo>
                    <a:pt x="2874515" y="1061994"/>
                    <a:pt x="3095883" y="1284452"/>
                    <a:pt x="3095883" y="1552530"/>
                  </a:cubicBezTo>
                  <a:cubicBezTo>
                    <a:pt x="3095883" y="1808471"/>
                    <a:pt x="2894108" y="2022828"/>
                    <a:pt x="2623005" y="2077281"/>
                  </a:cubicBezTo>
                  <a:cubicBezTo>
                    <a:pt x="2590159" y="2087878"/>
                    <a:pt x="2555435" y="2092590"/>
                    <a:pt x="2519757" y="2092590"/>
                  </a:cubicBezTo>
                  <a:lnTo>
                    <a:pt x="2483815" y="2092590"/>
                  </a:lnTo>
                  <a:lnTo>
                    <a:pt x="719703" y="2092590"/>
                  </a:lnTo>
                  <a:cubicBezTo>
                    <a:pt x="662513" y="2092590"/>
                    <a:pt x="607773" y="2080483"/>
                    <a:pt x="557775" y="2057460"/>
                  </a:cubicBezTo>
                  <a:cubicBezTo>
                    <a:pt x="234310" y="1968384"/>
                    <a:pt x="0" y="1695034"/>
                    <a:pt x="0" y="1372049"/>
                  </a:cubicBezTo>
                  <a:cubicBezTo>
                    <a:pt x="0" y="974105"/>
                    <a:pt x="355689" y="651508"/>
                    <a:pt x="794454" y="651508"/>
                  </a:cubicBezTo>
                  <a:lnTo>
                    <a:pt x="864744" y="655744"/>
                  </a:lnTo>
                  <a:lnTo>
                    <a:pt x="862837" y="654982"/>
                  </a:lnTo>
                  <a:cubicBezTo>
                    <a:pt x="962103" y="277743"/>
                    <a:pt x="1305780" y="0"/>
                    <a:pt x="17143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p>
              <a:pPr algn="ctr" eaLnBrk="1" fontAlgn="auto" hangingPunct="1">
                <a:spcBef>
                  <a:spcPts val="0"/>
                </a:spcBef>
                <a:spcAft>
                  <a:spcPts val="0"/>
                </a:spcAft>
                <a:defRPr/>
              </a:pPr>
              <a:endParaRPr lang="zh-CN" altLang="en-US" dirty="0">
                <a:solidFill>
                  <a:schemeClr val="bg1"/>
                </a:solidFill>
              </a:endParaRPr>
            </a:p>
          </p:txBody>
        </p:sp>
        <p:sp>
          <p:nvSpPr>
            <p:cNvPr id="4" name="虚尾箭头 3"/>
            <p:cNvSpPr/>
            <p:nvPr/>
          </p:nvSpPr>
          <p:spPr bwMode="auto">
            <a:xfrm rot="16200000">
              <a:off x="747800" y="1733142"/>
              <a:ext cx="1224136" cy="1440160"/>
            </a:xfrm>
            <a:prstGeom prst="stripedRightArrow">
              <a:avLst/>
            </a:prstGeom>
            <a:solidFill>
              <a:srgbClr val="FBDF53"/>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grpSp>
      <p:sp>
        <p:nvSpPr>
          <p:cNvPr id="5" name="文本框 4"/>
          <p:cNvSpPr txBox="1"/>
          <p:nvPr/>
        </p:nvSpPr>
        <p:spPr>
          <a:xfrm>
            <a:off x="8519679" y="4054233"/>
            <a:ext cx="1726755" cy="459228"/>
          </a:xfrm>
          <a:prstGeom prst="rect">
            <a:avLst/>
          </a:prstGeom>
          <a:noFill/>
        </p:spPr>
        <p:txBody>
          <a:bodyPr wrap="none" rtlCol="0">
            <a:spAutoFit/>
          </a:bodyPr>
          <a:lstStyle/>
          <a:p>
            <a:pPr>
              <a:lnSpc>
                <a:spcPct val="130000"/>
              </a:lnSpc>
            </a:pPr>
            <a:r>
              <a:rPr lang="en-US" altLang="zh-CN" sz="2000" dirty="0">
                <a:solidFill>
                  <a:schemeClr val="bg1"/>
                </a:solidFill>
                <a:latin typeface="Source Sans Pro Light" panose="020B0403030403020204" pitchFamily="34" charset="0"/>
                <a:ea typeface="微软雅黑" panose="020B0503020204020204" pitchFamily="34" charset="-122"/>
              </a:rPr>
              <a:t>Cloud upgrade</a:t>
            </a:r>
          </a:p>
        </p:txBody>
      </p:sp>
      <p:sp>
        <p:nvSpPr>
          <p:cNvPr id="6" name="文本框 5"/>
          <p:cNvSpPr txBox="1"/>
          <p:nvPr/>
        </p:nvSpPr>
        <p:spPr>
          <a:xfrm>
            <a:off x="839416" y="2204864"/>
            <a:ext cx="4939173" cy="412421"/>
          </a:xfrm>
          <a:prstGeom prst="rect">
            <a:avLst/>
          </a:prstGeom>
          <a:noFill/>
        </p:spPr>
        <p:txBody>
          <a:bodyPr wrap="none" rtlCol="0">
            <a:spAutoFit/>
          </a:bodyPr>
          <a:lstStyle/>
          <a:p>
            <a:pPr>
              <a:lnSpc>
                <a:spcPct val="130000"/>
              </a:lnSpc>
            </a:pPr>
            <a:r>
              <a:rPr lang="en-US" altLang="zh-CN" sz="1600" dirty="0">
                <a:solidFill>
                  <a:schemeClr val="bg1"/>
                </a:solidFill>
                <a:latin typeface="Source Sans Pro Light" panose="020B0403030403020204" pitchFamily="34" charset="0"/>
                <a:ea typeface="微软雅黑" panose="020B0503020204020204" pitchFamily="34" charset="-122"/>
              </a:rPr>
              <a:t>Ask technician of the manufacturer  for the latest firmware</a:t>
            </a:r>
          </a:p>
        </p:txBody>
      </p:sp>
      <p:sp>
        <p:nvSpPr>
          <p:cNvPr id="7" name="右箭头 6"/>
          <p:cNvSpPr/>
          <p:nvPr/>
        </p:nvSpPr>
        <p:spPr>
          <a:xfrm rot="5400000">
            <a:off x="2724295" y="2522511"/>
            <a:ext cx="392759"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585689" y="2908446"/>
            <a:ext cx="5583580" cy="412421"/>
          </a:xfrm>
          <a:prstGeom prst="rect">
            <a:avLst/>
          </a:prstGeom>
          <a:noFill/>
        </p:spPr>
        <p:txBody>
          <a:bodyPr wrap="none" rtlCol="0">
            <a:spAutoFit/>
          </a:bodyPr>
          <a:lstStyle/>
          <a:p>
            <a:pPr>
              <a:lnSpc>
                <a:spcPct val="130000"/>
              </a:lnSpc>
            </a:pPr>
            <a:r>
              <a:rPr lang="en-US" altLang="zh-CN" sz="1600" dirty="0">
                <a:solidFill>
                  <a:schemeClr val="bg1"/>
                </a:solidFill>
                <a:latin typeface="Source Sans Pro Light" panose="020B0403030403020204" pitchFamily="34" charset="0"/>
                <a:ea typeface="微软雅黑" panose="020B0503020204020204" pitchFamily="34" charset="-122"/>
              </a:rPr>
              <a:t>Technician upload the firmware to ftp (Maybe make mistake here)</a:t>
            </a:r>
          </a:p>
        </p:txBody>
      </p:sp>
      <p:sp>
        <p:nvSpPr>
          <p:cNvPr id="9" name="右箭头 8"/>
          <p:cNvSpPr/>
          <p:nvPr/>
        </p:nvSpPr>
        <p:spPr>
          <a:xfrm rot="5400000">
            <a:off x="2724295" y="3304231"/>
            <a:ext cx="392759"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p:cNvSpPr txBox="1"/>
          <p:nvPr/>
        </p:nvSpPr>
        <p:spPr>
          <a:xfrm>
            <a:off x="1245525" y="3707859"/>
            <a:ext cx="4556055" cy="732508"/>
          </a:xfrm>
          <a:prstGeom prst="rect">
            <a:avLst/>
          </a:prstGeom>
          <a:noFill/>
        </p:spPr>
        <p:txBody>
          <a:bodyPr wrap="none" rtlCol="0">
            <a:spAutoFit/>
          </a:bodyPr>
          <a:lstStyle/>
          <a:p>
            <a:pPr>
              <a:lnSpc>
                <a:spcPct val="130000"/>
              </a:lnSpc>
            </a:pPr>
            <a:r>
              <a:rPr lang="en-US" altLang="zh-CN" sz="1600" dirty="0">
                <a:solidFill>
                  <a:schemeClr val="bg1"/>
                </a:solidFill>
                <a:latin typeface="Source Sans Pro Light" panose="020B0403030403020204" pitchFamily="34" charset="0"/>
                <a:ea typeface="微软雅黑" panose="020B0503020204020204" pitchFamily="34" charset="-122"/>
              </a:rPr>
              <a:t>Download the firmware (Maybe make mistake here)</a:t>
            </a:r>
          </a:p>
          <a:p>
            <a:pPr>
              <a:lnSpc>
                <a:spcPct val="130000"/>
              </a:lnSpc>
            </a:pPr>
            <a:endParaRPr lang="en-US" altLang="zh-CN" sz="1600" dirty="0">
              <a:solidFill>
                <a:schemeClr val="bg1"/>
              </a:solidFill>
              <a:latin typeface="Source Sans Pro Light" panose="020B0403030403020204" pitchFamily="34" charset="0"/>
              <a:ea typeface="微软雅黑" panose="020B0503020204020204" pitchFamily="34" charset="-122"/>
            </a:endParaRPr>
          </a:p>
        </p:txBody>
      </p:sp>
      <p:sp>
        <p:nvSpPr>
          <p:cNvPr id="11" name="右箭头 10"/>
          <p:cNvSpPr/>
          <p:nvPr/>
        </p:nvSpPr>
        <p:spPr>
          <a:xfrm rot="5400000">
            <a:off x="2724295" y="4065746"/>
            <a:ext cx="392759"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618089" y="4431072"/>
            <a:ext cx="5285421" cy="412421"/>
          </a:xfrm>
          <a:prstGeom prst="rect">
            <a:avLst/>
          </a:prstGeom>
          <a:noFill/>
        </p:spPr>
        <p:txBody>
          <a:bodyPr wrap="none" rtlCol="0">
            <a:spAutoFit/>
          </a:bodyPr>
          <a:lstStyle/>
          <a:p>
            <a:pPr>
              <a:lnSpc>
                <a:spcPct val="130000"/>
              </a:lnSpc>
            </a:pPr>
            <a:r>
              <a:rPr lang="en-US" altLang="zh-CN" sz="1600" dirty="0">
                <a:solidFill>
                  <a:schemeClr val="bg1"/>
                </a:solidFill>
                <a:latin typeface="Source Sans Pro Light" panose="020B0403030403020204" pitchFamily="34" charset="0"/>
                <a:ea typeface="微软雅黑" panose="020B0503020204020204" pitchFamily="34" charset="-122"/>
              </a:rPr>
              <a:t>Plug-in the USB Disk or open the webpage (Maybe failed here)</a:t>
            </a:r>
          </a:p>
        </p:txBody>
      </p:sp>
      <p:sp>
        <p:nvSpPr>
          <p:cNvPr id="13" name="右箭头 12"/>
          <p:cNvSpPr/>
          <p:nvPr/>
        </p:nvSpPr>
        <p:spPr>
          <a:xfrm rot="5400000">
            <a:off x="2724295" y="4747511"/>
            <a:ext cx="392759"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p:cNvSpPr txBox="1"/>
          <p:nvPr/>
        </p:nvSpPr>
        <p:spPr>
          <a:xfrm>
            <a:off x="1749520" y="5200452"/>
            <a:ext cx="2412840" cy="412421"/>
          </a:xfrm>
          <a:prstGeom prst="rect">
            <a:avLst/>
          </a:prstGeom>
          <a:noFill/>
        </p:spPr>
        <p:txBody>
          <a:bodyPr wrap="none" rtlCol="0">
            <a:spAutoFit/>
          </a:bodyPr>
          <a:lstStyle/>
          <a:p>
            <a:pPr>
              <a:lnSpc>
                <a:spcPct val="130000"/>
              </a:lnSpc>
            </a:pPr>
            <a:r>
              <a:rPr lang="en-US" altLang="zh-CN" sz="1600" dirty="0">
                <a:solidFill>
                  <a:schemeClr val="bg1"/>
                </a:solidFill>
                <a:latin typeface="Source Sans Pro Light" panose="020B0403030403020204" pitchFamily="34" charset="0"/>
                <a:ea typeface="微软雅黑" panose="020B0503020204020204" pitchFamily="34" charset="-122"/>
              </a:rPr>
              <a:t>Finish the upgrade process</a:t>
            </a:r>
          </a:p>
        </p:txBody>
      </p:sp>
      <p:sp>
        <p:nvSpPr>
          <p:cNvPr id="15" name="文本框 14"/>
          <p:cNvSpPr txBox="1"/>
          <p:nvPr/>
        </p:nvSpPr>
        <p:spPr>
          <a:xfrm>
            <a:off x="585689" y="5692228"/>
            <a:ext cx="5431450" cy="492443"/>
          </a:xfrm>
          <a:prstGeom prst="rect">
            <a:avLst/>
          </a:prstGeom>
          <a:noFill/>
        </p:spPr>
        <p:txBody>
          <a:bodyPr wrap="square" rtlCol="0">
            <a:spAutoFit/>
          </a:bodyPr>
          <a:lstStyle/>
          <a:p>
            <a:pPr>
              <a:lnSpc>
                <a:spcPct val="130000"/>
              </a:lnSpc>
            </a:pPr>
            <a:r>
              <a:rPr lang="en-US" altLang="zh-CN" sz="2000" b="1" dirty="0">
                <a:solidFill>
                  <a:srgbClr val="FF7C80"/>
                </a:solidFill>
                <a:latin typeface="Source Sans Pro Light" panose="020B0403030403020204" pitchFamily="34" charset="0"/>
                <a:ea typeface="微软雅黑" panose="020B0503020204020204" pitchFamily="34" charset="-122"/>
              </a:rPr>
              <a:t>Annoying process and easy to make mistake</a:t>
            </a:r>
          </a:p>
        </p:txBody>
      </p:sp>
      <p:sp>
        <p:nvSpPr>
          <p:cNvPr id="16" name="文本框 15"/>
          <p:cNvSpPr txBox="1"/>
          <p:nvPr/>
        </p:nvSpPr>
        <p:spPr>
          <a:xfrm>
            <a:off x="8068913" y="5690225"/>
            <a:ext cx="3023053" cy="459228"/>
          </a:xfrm>
          <a:prstGeom prst="rect">
            <a:avLst/>
          </a:prstGeom>
          <a:noFill/>
        </p:spPr>
        <p:txBody>
          <a:bodyPr wrap="square" rtlCol="0">
            <a:spAutoFit/>
          </a:bodyPr>
          <a:lstStyle/>
          <a:p>
            <a:pPr>
              <a:lnSpc>
                <a:spcPct val="130000"/>
              </a:lnSpc>
            </a:pPr>
            <a:r>
              <a:rPr lang="en-US" altLang="zh-CN" sz="2000" b="1" dirty="0">
                <a:solidFill>
                  <a:srgbClr val="92D050"/>
                </a:solidFill>
                <a:latin typeface="Source Sans Pro Light" panose="020B0403030403020204" pitchFamily="34" charset="0"/>
                <a:ea typeface="微软雅黑" panose="020B0503020204020204" pitchFamily="34" charset="-122"/>
              </a:rPr>
              <a:t>Easy, Fast, Unmistakable</a:t>
            </a:r>
          </a:p>
        </p:txBody>
      </p:sp>
      <p:sp>
        <p:nvSpPr>
          <p:cNvPr id="17" name="矩形 16"/>
          <p:cNvSpPr/>
          <p:nvPr/>
        </p:nvSpPr>
        <p:spPr>
          <a:xfrm>
            <a:off x="7464152" y="4658827"/>
            <a:ext cx="6096000" cy="369332"/>
          </a:xfrm>
          <a:prstGeom prst="rect">
            <a:avLst/>
          </a:prstGeom>
        </p:spPr>
        <p:txBody>
          <a:bodyPr>
            <a:spAutoFit/>
          </a:bodyPr>
          <a:lstStyle/>
          <a:p>
            <a:pPr>
              <a:spcBef>
                <a:spcPts val="600"/>
              </a:spcBef>
              <a:spcAft>
                <a:spcPts val="200"/>
              </a:spcAft>
              <a:buClr>
                <a:srgbClr val="0070C0"/>
              </a:buClr>
              <a:buSzPts val="750"/>
            </a:pPr>
            <a:r>
              <a:rPr lang="en-US" altLang="zh-CN" dirty="0">
                <a:solidFill>
                  <a:schemeClr val="bg1"/>
                </a:solidFill>
                <a:latin typeface="Source Sans Pro Light" panose="020B0403030403020204" pitchFamily="34" charset="0"/>
              </a:rPr>
              <a:t>Just click “upgrade” in the NVR menu</a:t>
            </a:r>
          </a:p>
        </p:txBody>
      </p:sp>
      <p:sp>
        <p:nvSpPr>
          <p:cNvPr id="18" name="标题 1"/>
          <p:cNvSpPr txBox="1">
            <a:spLocks noChangeArrowheads="1"/>
          </p:cNvSpPr>
          <p:nvPr/>
        </p:nvSpPr>
        <p:spPr bwMode="auto">
          <a:xfrm>
            <a:off x="119336" y="-171400"/>
            <a:ext cx="4608512"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Cloud Upgrade</a:t>
            </a:r>
          </a:p>
        </p:txBody>
      </p:sp>
      <p:sp>
        <p:nvSpPr>
          <p:cNvPr id="19" name="文本框 18"/>
          <p:cNvSpPr txBox="1"/>
          <p:nvPr/>
        </p:nvSpPr>
        <p:spPr>
          <a:xfrm>
            <a:off x="1185173" y="1302244"/>
            <a:ext cx="3735318" cy="584775"/>
          </a:xfrm>
          <a:prstGeom prst="rect">
            <a:avLst/>
          </a:prstGeom>
          <a:noFill/>
        </p:spPr>
        <p:txBody>
          <a:bodyPr wrap="none" rtlCol="0">
            <a:spAutoFit/>
          </a:bodyPr>
          <a:lstStyle/>
          <a:p>
            <a:r>
              <a:rPr lang="en-US" altLang="zh-CN" sz="3200" dirty="0">
                <a:solidFill>
                  <a:schemeClr val="bg1"/>
                </a:solidFill>
              </a:rPr>
              <a:t>Other Manufacturer</a:t>
            </a:r>
            <a:endParaRPr lang="zh-CN" altLang="en-US" sz="3200" dirty="0">
              <a:solidFill>
                <a:schemeClr val="bg1"/>
              </a:solidFill>
            </a:endParaRPr>
          </a:p>
        </p:txBody>
      </p:sp>
      <p:sp>
        <p:nvSpPr>
          <p:cNvPr id="20" name="文本框 19"/>
          <p:cNvSpPr txBox="1"/>
          <p:nvPr/>
        </p:nvSpPr>
        <p:spPr>
          <a:xfrm>
            <a:off x="8504435" y="1302243"/>
            <a:ext cx="1620957" cy="584775"/>
          </a:xfrm>
          <a:prstGeom prst="rect">
            <a:avLst/>
          </a:prstGeom>
          <a:noFill/>
        </p:spPr>
        <p:txBody>
          <a:bodyPr wrap="none" rtlCol="0">
            <a:spAutoFit/>
          </a:bodyPr>
          <a:lstStyle/>
          <a:p>
            <a:r>
              <a:rPr lang="en-US" altLang="zh-CN" sz="3200" dirty="0">
                <a:solidFill>
                  <a:schemeClr val="bg1"/>
                </a:solidFill>
              </a:rPr>
              <a:t>Uniview</a:t>
            </a:r>
            <a:endParaRPr lang="zh-CN" altLang="en-US" sz="3200" dirty="0">
              <a:solidFill>
                <a:schemeClr val="bg1"/>
              </a:solidFill>
            </a:endParaRPr>
          </a:p>
        </p:txBody>
      </p:sp>
      <p:sp>
        <p:nvSpPr>
          <p:cNvPr id="21" name="右箭头 20"/>
          <p:cNvSpPr/>
          <p:nvPr/>
        </p:nvSpPr>
        <p:spPr>
          <a:xfrm rot="5400000">
            <a:off x="9118532" y="5006233"/>
            <a:ext cx="392759" cy="49970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6226623" y="5386680"/>
            <a:ext cx="6000361" cy="369332"/>
          </a:xfrm>
          <a:prstGeom prst="rect">
            <a:avLst/>
          </a:prstGeom>
          <a:noFill/>
        </p:spPr>
        <p:txBody>
          <a:bodyPr wrap="none" rtlCol="0">
            <a:spAutoFit/>
          </a:bodyPr>
          <a:lstStyle/>
          <a:p>
            <a:pPr lvl="0"/>
            <a:r>
              <a:rPr lang="en-US" altLang="zh-CN" dirty="0">
                <a:solidFill>
                  <a:schemeClr val="bg1"/>
                </a:solidFill>
                <a:latin typeface="Source Sans Pro Light" panose="020B0403030403020204" pitchFamily="34" charset="0"/>
              </a:rPr>
              <a:t>Auto detection of the latest firmware and upgrade successfully</a:t>
            </a:r>
          </a:p>
        </p:txBody>
      </p:sp>
    </p:spTree>
    <p:extLst>
      <p:ext uri="{BB962C8B-B14F-4D97-AF65-F5344CB8AC3E}">
        <p14:creationId xmlns:p14="http://schemas.microsoft.com/office/powerpoint/2010/main" val="19075426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anim calcmode="lin" valueType="num">
                                      <p:cBhvr>
                                        <p:cTn id="77" dur="1000" fill="hold"/>
                                        <p:tgtEl>
                                          <p:spTgt spid="20"/>
                                        </p:tgtEl>
                                        <p:attrNameLst>
                                          <p:attrName>ppt_x</p:attrName>
                                        </p:attrNameLst>
                                      </p:cBhvr>
                                      <p:tavLst>
                                        <p:tav tm="0">
                                          <p:val>
                                            <p:strVal val="#ppt_x"/>
                                          </p:val>
                                        </p:tav>
                                        <p:tav tm="100000">
                                          <p:val>
                                            <p:strVal val="#ppt_x"/>
                                          </p:val>
                                        </p:tav>
                                      </p:tavLst>
                                    </p:anim>
                                    <p:anim calcmode="lin" valueType="num">
                                      <p:cBhvr>
                                        <p:cTn id="78" dur="1000" fill="hold"/>
                                        <p:tgtEl>
                                          <p:spTgt spid="20"/>
                                        </p:tgtEl>
                                        <p:attrNameLst>
                                          <p:attrName>ppt_y</p:attrName>
                                        </p:attrNameLst>
                                      </p:cBhvr>
                                      <p:tavLst>
                                        <p:tav tm="0">
                                          <p:val>
                                            <p:strVal val="#ppt_y+.1"/>
                                          </p:val>
                                        </p:tav>
                                        <p:tav tm="100000">
                                          <p:val>
                                            <p:strVal val="#ppt_y"/>
                                          </p:val>
                                        </p:tav>
                                      </p:tavLst>
                                    </p:anim>
                                  </p:childTnLst>
                                </p:cTn>
                              </p:par>
                            </p:childTnLst>
                          </p:cTn>
                        </p:par>
                        <p:par>
                          <p:cTn id="79" fill="hold">
                            <p:stCondLst>
                              <p:cond delay="1000"/>
                            </p:stCondLst>
                            <p:childTnLst>
                              <p:par>
                                <p:cTn id="80" presetID="22" presetClass="entr" presetSubtype="4" fill="hold"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down)">
                                      <p:cBhvr>
                                        <p:cTn id="82" dur="500"/>
                                        <p:tgtEl>
                                          <p:spTgt spid="2"/>
                                        </p:tgtEl>
                                      </p:cBhvr>
                                    </p:animEffect>
                                  </p:childTnLst>
                                </p:cTn>
                              </p:par>
                            </p:childTnLst>
                          </p:cTn>
                        </p:par>
                        <p:par>
                          <p:cTn id="83" fill="hold">
                            <p:stCondLst>
                              <p:cond delay="150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1000"/>
                                        <p:tgtEl>
                                          <p:spTgt spid="22"/>
                                        </p:tgtEl>
                                      </p:cBhvr>
                                    </p:animEffect>
                                    <p:anim calcmode="lin" valueType="num">
                                      <p:cBhvr>
                                        <p:cTn id="106" dur="1000" fill="hold"/>
                                        <p:tgtEl>
                                          <p:spTgt spid="22"/>
                                        </p:tgtEl>
                                        <p:attrNameLst>
                                          <p:attrName>ppt_x</p:attrName>
                                        </p:attrNameLst>
                                      </p:cBhvr>
                                      <p:tavLst>
                                        <p:tav tm="0">
                                          <p:val>
                                            <p:strVal val="#ppt_x"/>
                                          </p:val>
                                        </p:tav>
                                        <p:tav tm="100000">
                                          <p:val>
                                            <p:strVal val="#ppt_x"/>
                                          </p:val>
                                        </p:tav>
                                      </p:tavLst>
                                    </p:anim>
                                    <p:anim calcmode="lin" valueType="num">
                                      <p:cBhvr>
                                        <p:cTn id="10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1000"/>
                                        <p:tgtEl>
                                          <p:spTgt spid="16"/>
                                        </p:tgtEl>
                                      </p:cBhvr>
                                    </p:animEffect>
                                    <p:anim calcmode="lin" valueType="num">
                                      <p:cBhvr>
                                        <p:cTn id="113" dur="1000" fill="hold"/>
                                        <p:tgtEl>
                                          <p:spTgt spid="16"/>
                                        </p:tgtEl>
                                        <p:attrNameLst>
                                          <p:attrName>ppt_x</p:attrName>
                                        </p:attrNameLst>
                                      </p:cBhvr>
                                      <p:tavLst>
                                        <p:tav tm="0">
                                          <p:val>
                                            <p:strVal val="#ppt_x"/>
                                          </p:val>
                                        </p:tav>
                                        <p:tav tm="100000">
                                          <p:val>
                                            <p:strVal val="#ppt_x"/>
                                          </p:val>
                                        </p:tav>
                                      </p:tavLst>
                                    </p:anim>
                                    <p:anim calcmode="lin" valueType="num">
                                      <p:cBhvr>
                                        <p:cTn id="1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animBg="1"/>
      <p:bldP spid="10" grpId="0"/>
      <p:bldP spid="11" grpId="0" animBg="1"/>
      <p:bldP spid="12" grpId="0"/>
      <p:bldP spid="13" grpId="0" animBg="1"/>
      <p:bldP spid="14" grpId="0"/>
      <p:bldP spid="15" grpId="0"/>
      <p:bldP spid="16" grpId="0"/>
      <p:bldP spid="17" grpId="0"/>
      <p:bldP spid="19" grpId="0"/>
      <p:bldP spid="20" grpId="0"/>
      <p:bldP spid="21" grpId="0" animBg="1"/>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55440" y="2425244"/>
            <a:ext cx="13393487" cy="156966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r>
              <a:rPr lang="en-US" altLang="zh-CN" sz="9600" dirty="0">
                <a:solidFill>
                  <a:schemeClr val="bg1"/>
                </a:solidFill>
                <a:latin typeface="Arial" panose="020B0604020202020204" pitchFamily="34" charset="0"/>
                <a:cs typeface="Arial" panose="020B0604020202020204" pitchFamily="34" charset="0"/>
              </a:rPr>
              <a:t>Typical Application</a:t>
            </a:r>
            <a:endParaRPr lang="zh-CN" altLang="en-US" sz="9600" dirty="0">
              <a:solidFill>
                <a:schemeClr val="bg1"/>
              </a:solidFill>
              <a:latin typeface="Arial" panose="020B0604020202020204" pitchFamily="34" charset="0"/>
              <a:cs typeface="Arial" panose="020B0604020202020204" pitchFamily="34" charset="0"/>
            </a:endParaRPr>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35560" y="4149080"/>
            <a:ext cx="7992888" cy="1364639"/>
          </a:xfrm>
          <a:prstGeom prst="rect">
            <a:avLst/>
          </a:prstGeom>
        </p:spPr>
      </p:pic>
    </p:spTree>
    <p:extLst>
      <p:ext uri="{BB962C8B-B14F-4D97-AF65-F5344CB8AC3E}">
        <p14:creationId xmlns:p14="http://schemas.microsoft.com/office/powerpoint/2010/main" val="685829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764" y="2636912"/>
            <a:ext cx="12496460" cy="4230713"/>
          </a:xfrm>
          <a:prstGeom prst="rect">
            <a:avLst/>
          </a:prstGeom>
          <a:effectLst>
            <a:outerShdw blurRad="50800" dist="50800" dir="5400000" algn="ctr" rotWithShape="0">
              <a:srgbClr val="000000"/>
            </a:outerShdw>
          </a:effectLst>
        </p:spPr>
      </p:pic>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72064" y="1195848"/>
            <a:ext cx="2145781" cy="1305981"/>
          </a:xfrm>
          <a:prstGeom prst="rect">
            <a:avLst/>
          </a:prstGeom>
        </p:spPr>
      </p:pic>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02153" y="1177494"/>
            <a:ext cx="2147728" cy="1319917"/>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68408" y="1195848"/>
            <a:ext cx="2154263" cy="1314858"/>
          </a:xfrm>
          <a:prstGeom prst="rect">
            <a:avLst/>
          </a:prstGeom>
        </p:spPr>
      </p:pic>
      <p:pic>
        <p:nvPicPr>
          <p:cNvPr id="8" name="图片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500444" y="1177494"/>
            <a:ext cx="2154263" cy="1319917"/>
          </a:xfrm>
          <a:prstGeom prst="rect">
            <a:avLst/>
          </a:prstGeom>
        </p:spPr>
      </p:pic>
      <p:sp>
        <p:nvSpPr>
          <p:cNvPr id="9" name="标题 1"/>
          <p:cNvSpPr txBox="1">
            <a:spLocks noChangeArrowheads="1"/>
          </p:cNvSpPr>
          <p:nvPr/>
        </p:nvSpPr>
        <p:spPr bwMode="auto">
          <a:xfrm>
            <a:off x="119336" y="-171400"/>
            <a:ext cx="10153128" cy="11234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4800" b="1" kern="0" dirty="0">
                <a:solidFill>
                  <a:srgbClr val="FFC000"/>
                </a:solidFill>
                <a:latin typeface="Arial" panose="020B0604020202020204" pitchFamily="34" charset="0"/>
                <a:cs typeface="Arial" panose="020B0604020202020204" pitchFamily="34" charset="0"/>
                <a:sym typeface="Calibri" pitchFamily="34" charset="0"/>
              </a:rPr>
              <a:t>Typical Application</a:t>
            </a:r>
          </a:p>
        </p:txBody>
      </p:sp>
    </p:spTree>
    <p:extLst>
      <p:ext uri="{BB962C8B-B14F-4D97-AF65-F5344CB8AC3E}">
        <p14:creationId xmlns:p14="http://schemas.microsoft.com/office/powerpoint/2010/main" val="1193402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3719736" y="2420888"/>
            <a:ext cx="4752528" cy="2016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lnSpc>
                <a:spcPct val="150000"/>
              </a:lnSpc>
            </a:pPr>
            <a:r>
              <a:rPr lang="en-US" altLang="zh-CN" sz="8000" b="1" kern="0" dirty="0">
                <a:solidFill>
                  <a:srgbClr val="00B0F0"/>
                </a:solidFill>
                <a:latin typeface="Source Sans Pro Light" panose="020B0403030403020204" pitchFamily="34" charset="0"/>
                <a:cs typeface="Arial" panose="020B0604020202020204" pitchFamily="34" charset="0"/>
                <a:sym typeface="Calibri" pitchFamily="34" charset="0"/>
              </a:rPr>
              <a:t>Thank you!</a:t>
            </a:r>
          </a:p>
        </p:txBody>
      </p:sp>
    </p:spTree>
    <p:extLst>
      <p:ext uri="{BB962C8B-B14F-4D97-AF65-F5344CB8AC3E}">
        <p14:creationId xmlns:p14="http://schemas.microsoft.com/office/powerpoint/2010/main" val="93085120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49561" y="28575"/>
            <a:ext cx="5229191" cy="2739211"/>
          </a:xfrm>
          <a:prstGeom prst="rect">
            <a:avLst/>
          </a:prstGeom>
        </p:spPr>
        <p:txBody>
          <a:bodyPr wrap="square">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NVR201-04/08E(P)</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H.264/MJPEG</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4/8-ch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 SATA up to 6TB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Mini 1U metal chassis, Fan-less design</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Touch panel</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4/8 PoE+ ports (-EP)</a:t>
            </a:r>
          </a:p>
        </p:txBody>
      </p:sp>
      <p:graphicFrame>
        <p:nvGraphicFramePr>
          <p:cNvPr id="4" name="表格 3"/>
          <p:cNvGraphicFramePr>
            <a:graphicFrameLocks noGrp="1"/>
          </p:cNvGraphicFramePr>
          <p:nvPr>
            <p:extLst>
              <p:ext uri="{D42A27DB-BD31-4B8C-83A1-F6EECF244321}">
                <p14:modId xmlns:p14="http://schemas.microsoft.com/office/powerpoint/2010/main" val="385712227"/>
              </p:ext>
            </p:extLst>
          </p:nvPr>
        </p:nvGraphicFramePr>
        <p:xfrm>
          <a:off x="283155" y="2767786"/>
          <a:ext cx="8209940" cy="3962400"/>
        </p:xfrm>
        <a:graphic>
          <a:graphicData uri="http://schemas.openxmlformats.org/drawingml/2006/table">
            <a:tbl>
              <a:tblPr firstRow="1" firstCol="1">
                <a:tableStyleId>{00A15C55-8517-42AA-B614-E9B94910E393}</a:tableStyleId>
              </a:tblPr>
              <a:tblGrid>
                <a:gridCol w="1641988">
                  <a:extLst>
                    <a:ext uri="{9D8B030D-6E8A-4147-A177-3AD203B41FA5}">
                      <a16:colId xmlns:a16="http://schemas.microsoft.com/office/drawing/2014/main" val="20000"/>
                    </a:ext>
                  </a:extLst>
                </a:gridCol>
                <a:gridCol w="1641988">
                  <a:extLst>
                    <a:ext uri="{9D8B030D-6E8A-4147-A177-3AD203B41FA5}">
                      <a16:colId xmlns:a16="http://schemas.microsoft.com/office/drawing/2014/main" val="20001"/>
                    </a:ext>
                  </a:extLst>
                </a:gridCol>
                <a:gridCol w="1641988">
                  <a:extLst>
                    <a:ext uri="{9D8B030D-6E8A-4147-A177-3AD203B41FA5}">
                      <a16:colId xmlns:a16="http://schemas.microsoft.com/office/drawing/2014/main" val="20002"/>
                    </a:ext>
                  </a:extLst>
                </a:gridCol>
                <a:gridCol w="1641988">
                  <a:extLst>
                    <a:ext uri="{9D8B030D-6E8A-4147-A177-3AD203B41FA5}">
                      <a16:colId xmlns:a16="http://schemas.microsoft.com/office/drawing/2014/main" val="20003"/>
                    </a:ext>
                  </a:extLst>
                </a:gridCol>
                <a:gridCol w="1641988">
                  <a:extLst>
                    <a:ext uri="{9D8B030D-6E8A-4147-A177-3AD203B41FA5}">
                      <a16:colId xmlns:a16="http://schemas.microsoft.com/office/drawing/2014/main" val="20004"/>
                    </a:ext>
                  </a:extLst>
                </a:gridCol>
              </a:tblGrid>
              <a:tr h="579120">
                <a:tc>
                  <a:txBody>
                    <a:bodyPr/>
                    <a:lstStyle/>
                    <a:p>
                      <a:pPr algn="ctr" rtl="0" fontAlgn="b"/>
                      <a:r>
                        <a:rPr lang="en-US" sz="1600" b="0" u="none" strike="noStrike" dirty="0">
                          <a:solidFill>
                            <a:schemeClr val="bg1"/>
                          </a:solidFill>
                          <a:effectLst/>
                          <a:latin typeface="Arial" panose="020B0604020202020204" pitchFamily="34" charset="0"/>
                          <a:cs typeface="Arial" panose="020B0604020202020204" pitchFamily="34" charset="0"/>
                        </a:rPr>
                        <a:t>Model Name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NVR201-04E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NVR201-08E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NVR201-04EP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NVR201-08EP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9120">
                <a:tc>
                  <a:txBody>
                    <a:bodyPr/>
                    <a:lstStyle/>
                    <a:p>
                      <a:pPr algn="ctr" rtl="0" fontAlgn="b"/>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4-ch /</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32</a:t>
                      </a:r>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8-ch / 64Mbps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4-ch / 32Mbps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8-ch / 64Mbps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9120">
                <a:tc>
                  <a:txBody>
                    <a:bodyPr/>
                    <a:lstStyle/>
                    <a:p>
                      <a:pPr algn="ctr" rtl="0" fontAlgn="b"/>
                      <a:r>
                        <a:rPr lang="en-US" sz="1600" b="0" u="none" strike="noStrike" dirty="0">
                          <a:solidFill>
                            <a:schemeClr val="bg1"/>
                          </a:solidFill>
                          <a:effectLst/>
                          <a:latin typeface="Arial" panose="020B0604020202020204" pitchFamily="34" charset="0"/>
                          <a:cs typeface="Arial" panose="020B0604020202020204" pitchFamily="34" charset="0"/>
                        </a:rPr>
                        <a:t>Decoding Ability</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 x 4MP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 x 6MP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 x 720P</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6MP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6MP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 x 720P</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6MP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79120">
                <a:tc>
                  <a:txBody>
                    <a:bodyPr/>
                    <a:lstStyle/>
                    <a:p>
                      <a:pPr algn="ctr" rtl="0" fontAlgn="b"/>
                      <a:r>
                        <a:rPr lang="en-US" sz="1600" b="0" u="none" strike="noStrike" dirty="0">
                          <a:solidFill>
                            <a:schemeClr val="bg1"/>
                          </a:solidFill>
                          <a:effectLst/>
                          <a:latin typeface="Arial" panose="020B0604020202020204" pitchFamily="34" charset="0"/>
                          <a:cs typeface="Arial" panose="020B0604020202020204" pitchFamily="34" charset="0"/>
                        </a:rPr>
                        <a:t>SATA</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9120">
                <a:tc>
                  <a:txBody>
                    <a:bodyPr/>
                    <a:lstStyle/>
                    <a:p>
                      <a:pPr algn="ctr" rtl="0" fontAlgn="b"/>
                      <a:r>
                        <a:rPr lang="en-US" sz="1600" b="0" u="none" strike="noStrike" dirty="0">
                          <a:solidFill>
                            <a:schemeClr val="bg1"/>
                          </a:solidFill>
                          <a:effectLst/>
                          <a:latin typeface="Arial" panose="020B0604020202020204" pitchFamily="34" charset="0"/>
                          <a:cs typeface="Arial" panose="020B0604020202020204" pitchFamily="34" charset="0"/>
                        </a:rPr>
                        <a:t>PoE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a:solidFill>
                            <a:schemeClr val="bg1"/>
                          </a:solidFill>
                          <a:effectLst/>
                          <a:latin typeface="Arial" panose="020B0604020202020204" pitchFamily="34" charset="0"/>
                          <a:ea typeface="+mn-ea"/>
                          <a:cs typeface="Arial" panose="020B0604020202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79120">
                <a:tc>
                  <a:txBody>
                    <a:bodyPr/>
                    <a:lstStyle/>
                    <a:p>
                      <a:pPr algn="ctr" rtl="0" fontAlgn="b"/>
                      <a:r>
                        <a:rPr lang="en-US" sz="1600" b="0" u="none" strike="noStrike" dirty="0">
                          <a:solidFill>
                            <a:schemeClr val="bg1"/>
                          </a:solidFill>
                          <a:effectLst/>
                          <a:latin typeface="Arial" panose="020B0604020202020204" pitchFamily="34" charset="0"/>
                          <a:cs typeface="Arial" panose="020B0604020202020204" pitchFamily="34" charset="0"/>
                        </a:rPr>
                        <a:t>Network Interface</a:t>
                      </a:r>
                      <a:endParaRPr lang="en-US"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5" name="图片 4"/>
          <p:cNvPicPr>
            <a:picLocks noChangeAspect="1"/>
          </p:cNvPicPr>
          <p:nvPr/>
        </p:nvPicPr>
        <p:blipFill>
          <a:blip r:embed="rId2" cstate="email">
            <a:extLst>
              <a:ext uri="{BEBA8EAE-BF5A-486C-A8C5-ECC9F3942E4B}">
                <a14:imgProps xmlns:a14="http://schemas.microsoft.com/office/drawing/2010/main">
                  <a14:imgLayer r:embed="rId3">
                    <a14:imgEffect>
                      <a14:backgroundRemoval t="9346" b="89720" l="1471" r="96791"/>
                    </a14:imgEffect>
                  </a14:imgLayer>
                </a14:imgProps>
              </a:ext>
              <a:ext uri="{28A0092B-C50C-407E-A947-70E740481C1C}">
                <a14:useLocalDpi xmlns:a14="http://schemas.microsoft.com/office/drawing/2010/main"/>
              </a:ext>
            </a:extLst>
          </a:blip>
          <a:stretch>
            <a:fillRect/>
          </a:stretch>
        </p:blipFill>
        <p:spPr>
          <a:xfrm>
            <a:off x="191344" y="1008977"/>
            <a:ext cx="4758217" cy="1361306"/>
          </a:xfrm>
          <a:prstGeom prst="rect">
            <a:avLst/>
          </a:prstGeom>
        </p:spPr>
      </p:pic>
    </p:spTree>
    <p:extLst>
      <p:ext uri="{BB962C8B-B14F-4D97-AF65-F5344CB8AC3E}">
        <p14:creationId xmlns:p14="http://schemas.microsoft.com/office/powerpoint/2010/main" val="124459111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97390740"/>
              </p:ext>
            </p:extLst>
          </p:nvPr>
        </p:nvGraphicFramePr>
        <p:xfrm>
          <a:off x="263352" y="2742113"/>
          <a:ext cx="10259022" cy="3894544"/>
        </p:xfrm>
        <a:graphic>
          <a:graphicData uri="http://schemas.openxmlformats.org/drawingml/2006/table">
            <a:tbl>
              <a:tblPr firstRow="1" firstCol="1">
                <a:tableStyleId>{00A15C55-8517-42AA-B614-E9B94910E393}</a:tableStyleId>
              </a:tblPr>
              <a:tblGrid>
                <a:gridCol w="1709837">
                  <a:extLst>
                    <a:ext uri="{9D8B030D-6E8A-4147-A177-3AD203B41FA5}">
                      <a16:colId xmlns:a16="http://schemas.microsoft.com/office/drawing/2014/main" val="20000"/>
                    </a:ext>
                  </a:extLst>
                </a:gridCol>
                <a:gridCol w="1709837">
                  <a:extLst>
                    <a:ext uri="{9D8B030D-6E8A-4147-A177-3AD203B41FA5}">
                      <a16:colId xmlns:a16="http://schemas.microsoft.com/office/drawing/2014/main" val="20001"/>
                    </a:ext>
                  </a:extLst>
                </a:gridCol>
                <a:gridCol w="1709837">
                  <a:extLst>
                    <a:ext uri="{9D8B030D-6E8A-4147-A177-3AD203B41FA5}">
                      <a16:colId xmlns:a16="http://schemas.microsoft.com/office/drawing/2014/main" val="20002"/>
                    </a:ext>
                  </a:extLst>
                </a:gridCol>
                <a:gridCol w="1709837">
                  <a:extLst>
                    <a:ext uri="{9D8B030D-6E8A-4147-A177-3AD203B41FA5}">
                      <a16:colId xmlns:a16="http://schemas.microsoft.com/office/drawing/2014/main" val="20003"/>
                    </a:ext>
                  </a:extLst>
                </a:gridCol>
                <a:gridCol w="1709837">
                  <a:extLst>
                    <a:ext uri="{9D8B030D-6E8A-4147-A177-3AD203B41FA5}">
                      <a16:colId xmlns:a16="http://schemas.microsoft.com/office/drawing/2014/main" val="20004"/>
                    </a:ext>
                  </a:extLst>
                </a:gridCol>
                <a:gridCol w="1709837">
                  <a:extLst>
                    <a:ext uri="{9D8B030D-6E8A-4147-A177-3AD203B41FA5}">
                      <a16:colId xmlns:a16="http://schemas.microsoft.com/office/drawing/2014/main" val="20005"/>
                    </a:ext>
                  </a:extLst>
                </a:gridCol>
              </a:tblGrid>
              <a:tr h="504056">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NVR202-08E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NVR202-16E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NVR202-32E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NVR202-08EP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NVR202-16EP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432048">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8-ch / 64Mbps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16-ch / 128Mbps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32-ch / 200Mbps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8-ch / 64Mbps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16-ch / 128Mbps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51216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8 x 720P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4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 x 4MP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 x 6MP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16 x</a:t>
                      </a:r>
                      <a:r>
                        <a:rPr lang="en-US" sz="1600" b="0" u="none" strike="noStrike" kern="1200" baseline="0" dirty="0">
                          <a:solidFill>
                            <a:schemeClr val="bg1"/>
                          </a:solidFill>
                          <a:effectLst/>
                          <a:latin typeface="Arial" panose="020B0604020202020204" pitchFamily="34" charset="0"/>
                          <a:ea typeface="+mn-ea"/>
                          <a:cs typeface="Arial" panose="020B0604020202020204" pitchFamily="34" charset="0"/>
                        </a:rPr>
                        <a:t> 720P</a:t>
                      </a:r>
                      <a:endParaRPr lang="en-US"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 x 4MP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 x 6MP</a:t>
                      </a:r>
                    </a:p>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 x 8MP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32 x D1</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 x</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720P</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6MP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8MP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 x 720P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6MP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8MP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 x</a:t>
                      </a:r>
                      <a:r>
                        <a:rPr lang="en-US" altLang="zh-CN" sz="1600" b="0" u="none" strike="noStrike" kern="1200" baseline="0" dirty="0">
                          <a:solidFill>
                            <a:schemeClr val="bg1"/>
                          </a:solidFill>
                          <a:effectLst/>
                          <a:latin typeface="Arial" panose="020B0604020202020204" pitchFamily="34" charset="0"/>
                          <a:ea typeface="+mn-ea"/>
                          <a:cs typeface="Arial" panose="020B0604020202020204" pitchFamily="34" charset="0"/>
                        </a:rPr>
                        <a:t> 720P</a:t>
                      </a:r>
                      <a:endPar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endParaRP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3 x 4MP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 x 6MP</a:t>
                      </a:r>
                    </a:p>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 x 8MP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772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4248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PoE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2048">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6" name="图片 5"/>
          <p:cNvPicPr>
            <a:picLocks noChangeAspect="1"/>
          </p:cNvPicPr>
          <p:nvPr/>
        </p:nvPicPr>
        <p:blipFill>
          <a:blip r:embed="rId2" cstate="email">
            <a:extLst>
              <a:ext uri="{BEBA8EAE-BF5A-486C-A8C5-ECC9F3942E4B}">
                <a14:imgProps xmlns:a14="http://schemas.microsoft.com/office/drawing/2010/main">
                  <a14:imgLayer r:embed="rId3">
                    <a14:imgEffect>
                      <a14:backgroundRemoval t="9346" b="89720" l="1471" r="96791"/>
                    </a14:imgEffect>
                  </a14:imgLayer>
                </a14:imgProps>
              </a:ext>
              <a:ext uri="{28A0092B-C50C-407E-A947-70E740481C1C}">
                <a14:useLocalDpi xmlns:a14="http://schemas.microsoft.com/office/drawing/2010/main"/>
              </a:ext>
            </a:extLst>
          </a:blip>
          <a:stretch>
            <a:fillRect/>
          </a:stretch>
        </p:blipFill>
        <p:spPr>
          <a:xfrm>
            <a:off x="116684" y="509075"/>
            <a:ext cx="4758217" cy="1361306"/>
          </a:xfrm>
          <a:prstGeom prst="rect">
            <a:avLst/>
          </a:prstGeom>
        </p:spPr>
      </p:pic>
      <p:sp>
        <p:nvSpPr>
          <p:cNvPr id="7" name="矩形 6"/>
          <p:cNvSpPr/>
          <p:nvPr/>
        </p:nvSpPr>
        <p:spPr>
          <a:xfrm>
            <a:off x="4994085" y="2902"/>
            <a:ext cx="5661239" cy="2739211"/>
          </a:xfrm>
          <a:prstGeom prst="rect">
            <a:avLst/>
          </a:prstGeom>
        </p:spPr>
        <p:txBody>
          <a:bodyPr wrap="square">
            <a:spAutoFit/>
          </a:bodyPr>
          <a:lstStyle/>
          <a:p>
            <a:pPr>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NVR202-08/16/32E(P)</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8/16/32-ch IP video input</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2 SATA up to 12TB</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Mini 1U metal chassis, Fan-less design</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Touch panel</a:t>
            </a:r>
          </a:p>
          <a:p>
            <a:pPr lvl="0">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8 PoE+ ports (-EP)</a:t>
            </a:r>
          </a:p>
        </p:txBody>
      </p:sp>
    </p:spTree>
    <p:extLst>
      <p:ext uri="{BB962C8B-B14F-4D97-AF65-F5344CB8AC3E}">
        <p14:creationId xmlns:p14="http://schemas.microsoft.com/office/powerpoint/2010/main" val="303500327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1903" y="148942"/>
            <a:ext cx="4464496" cy="2390398"/>
          </a:xfrm>
          <a:prstGeom prst="rect">
            <a:avLst/>
          </a:prstGeom>
        </p:spPr>
        <p:txBody>
          <a:bodyPr wrap="square">
            <a:spAutoFit/>
          </a:bodyPr>
          <a:lstStyle/>
          <a:p>
            <a:pPr lvl="0">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NVR204-16/32E</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H.264/MJPEG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16/32-ch IP video input</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4 SATA up to 24TB</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1U metal chassis</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Touch panel</a:t>
            </a:r>
          </a:p>
        </p:txBody>
      </p:sp>
      <p:graphicFrame>
        <p:nvGraphicFramePr>
          <p:cNvPr id="4" name="表格 3"/>
          <p:cNvGraphicFramePr>
            <a:graphicFrameLocks noGrp="1"/>
          </p:cNvGraphicFramePr>
          <p:nvPr>
            <p:extLst>
              <p:ext uri="{D42A27DB-BD31-4B8C-83A1-F6EECF244321}">
                <p14:modId xmlns:p14="http://schemas.microsoft.com/office/powerpoint/2010/main" val="1622846903"/>
              </p:ext>
            </p:extLst>
          </p:nvPr>
        </p:nvGraphicFramePr>
        <p:xfrm>
          <a:off x="407368" y="2832935"/>
          <a:ext cx="5402434" cy="2690584"/>
        </p:xfrm>
        <a:graphic>
          <a:graphicData uri="http://schemas.openxmlformats.org/drawingml/2006/table">
            <a:tbl>
              <a:tblPr firstRow="1" firstCol="1">
                <a:tableStyleId>{00A15C55-8517-42AA-B614-E9B94910E393}</a:tableStyleId>
              </a:tblPr>
              <a:tblGrid>
                <a:gridCol w="1441994">
                  <a:extLst>
                    <a:ext uri="{9D8B030D-6E8A-4147-A177-3AD203B41FA5}">
                      <a16:colId xmlns:a16="http://schemas.microsoft.com/office/drawing/2014/main" val="20000"/>
                    </a:ext>
                  </a:extLst>
                </a:gridCol>
                <a:gridCol w="2032940">
                  <a:extLst>
                    <a:ext uri="{9D8B030D-6E8A-4147-A177-3AD203B41FA5}">
                      <a16:colId xmlns:a16="http://schemas.microsoft.com/office/drawing/2014/main" val="20001"/>
                    </a:ext>
                  </a:extLst>
                </a:gridCol>
                <a:gridCol w="192750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NVR204-16E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NVR204-32E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16-ch / 128Mbps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32-ch / 200Mbps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 x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7335">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07944">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pic>
        <p:nvPicPr>
          <p:cNvPr id="5" name="图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0368" y="980728"/>
            <a:ext cx="5256584" cy="1265017"/>
          </a:xfrm>
          <a:prstGeom prst="rect">
            <a:avLst/>
          </a:prstGeom>
        </p:spPr>
      </p:pic>
    </p:spTree>
    <p:extLst>
      <p:ext uri="{BB962C8B-B14F-4D97-AF65-F5344CB8AC3E}">
        <p14:creationId xmlns:p14="http://schemas.microsoft.com/office/powerpoint/2010/main" val="166519713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7965" y="332656"/>
            <a:ext cx="4464496" cy="2739211"/>
          </a:xfrm>
          <a:prstGeom prst="rect">
            <a:avLst/>
          </a:prstGeom>
        </p:spPr>
        <p:txBody>
          <a:bodyPr wrap="square">
            <a:spAutoFit/>
          </a:bodyPr>
          <a:lstStyle/>
          <a:p>
            <a:pPr>
              <a:spcBef>
                <a:spcPts val="600"/>
              </a:spcBef>
              <a:spcAft>
                <a:spcPts val="200"/>
              </a:spcAft>
              <a:buClr>
                <a:srgbClr val="0070C0"/>
              </a:buClr>
              <a:buSzPts val="750"/>
            </a:pPr>
            <a:r>
              <a:rPr lang="en-US" altLang="zh-CN" sz="3600" b="1" dirty="0">
                <a:solidFill>
                  <a:srgbClr val="FFC000"/>
                </a:solidFill>
                <a:latin typeface="Arial" panose="020B0604020202020204" pitchFamily="34" charset="0"/>
                <a:cs typeface="Arial" panose="020B0604020202020204" pitchFamily="34" charset="0"/>
              </a:rPr>
              <a:t>NVR208-16/32</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H.264 / MJPEG</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16/32-ch IP video input</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8 SATA up to 48TB</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2U metal chassis</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Touch panel</a:t>
            </a:r>
          </a:p>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Dual network interface</a:t>
            </a:r>
          </a:p>
        </p:txBody>
      </p:sp>
      <p:graphicFrame>
        <p:nvGraphicFramePr>
          <p:cNvPr id="3" name="表格 2"/>
          <p:cNvGraphicFramePr>
            <a:graphicFrameLocks noGrp="1"/>
          </p:cNvGraphicFramePr>
          <p:nvPr>
            <p:extLst>
              <p:ext uri="{D42A27DB-BD31-4B8C-83A1-F6EECF244321}">
                <p14:modId xmlns:p14="http://schemas.microsoft.com/office/powerpoint/2010/main" val="3616912106"/>
              </p:ext>
            </p:extLst>
          </p:nvPr>
        </p:nvGraphicFramePr>
        <p:xfrm>
          <a:off x="407368" y="3157646"/>
          <a:ext cx="6266531" cy="2788136"/>
        </p:xfrm>
        <a:graphic>
          <a:graphicData uri="http://schemas.openxmlformats.org/drawingml/2006/table">
            <a:tbl>
              <a:tblPr firstRow="1" firstCol="1">
                <a:tableStyleId>{00A15C55-8517-42AA-B614-E9B94910E393}</a:tableStyleId>
              </a:tblPr>
              <a:tblGrid>
                <a:gridCol w="1586010">
                  <a:extLst>
                    <a:ext uri="{9D8B030D-6E8A-4147-A177-3AD203B41FA5}">
                      <a16:colId xmlns:a16="http://schemas.microsoft.com/office/drawing/2014/main" val="20000"/>
                    </a:ext>
                  </a:extLst>
                </a:gridCol>
                <a:gridCol w="2520281">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tblGrid>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Model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NVR208-16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NVR208-32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extLst>
                  <a:ext uri="{0D108BD9-81ED-4DB2-BD59-A6C34878D82A}">
                    <a16:rowId xmlns:a16="http://schemas.microsoft.com/office/drawing/2014/main" val="10000"/>
                  </a:ext>
                </a:extLst>
              </a:tr>
              <a:tr h="57588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600" b="0" u="none" strike="noStrike" dirty="0">
                          <a:solidFill>
                            <a:schemeClr val="bg1"/>
                          </a:solidFill>
                          <a:effectLst/>
                          <a:latin typeface="Arial" panose="020B0604020202020204" pitchFamily="34" charset="0"/>
                          <a:cs typeface="Arial" panose="020B0604020202020204" pitchFamily="34" charset="0"/>
                        </a:rPr>
                        <a:t>Incoming Bandwidth</a:t>
                      </a:r>
                      <a:endParaRPr lang="en-US" altLang="zh-CN" sz="1600" b="0" i="0" u="none" strike="noStrike"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16-ch / 128Mbps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32-ch / 200Mbps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889">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Decoding 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6-ch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6-ch 1080P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6111">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SATA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altLang="zh-CN" sz="1600" b="0" u="none" strike="noStrike" kern="1200" dirty="0">
                          <a:solidFill>
                            <a:schemeClr val="bg1"/>
                          </a:solidFill>
                          <a:effectLst/>
                          <a:latin typeface="Arial" panose="020B0604020202020204" pitchFamily="34" charset="0"/>
                          <a:ea typeface="+mn-ea"/>
                          <a:cs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27896">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Network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B6F38"/>
                    </a:solid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600" b="0" u="none" strike="noStrike" kern="1200" dirty="0">
                          <a:solidFill>
                            <a:schemeClr val="bg1"/>
                          </a:solidFill>
                          <a:effectLst/>
                          <a:latin typeface="Arial" panose="020B0604020202020204" pitchFamily="34" charset="0"/>
                          <a:ea typeface="+mn-ea"/>
                          <a:cs typeface="Arial" panose="020B060402020202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pic>
        <p:nvPicPr>
          <p:cNvPr id="5" name="图片 4"/>
          <p:cNvPicPr>
            <a:picLocks noChangeAspect="1"/>
          </p:cNvPicPr>
          <p:nvPr/>
        </p:nvPicPr>
        <p:blipFill>
          <a:blip r:embed="rId2" cstate="email">
            <a:extLst>
              <a:ext uri="{BEBA8EAE-BF5A-486C-A8C5-ECC9F3942E4B}">
                <a14:imgProps xmlns:a14="http://schemas.microsoft.com/office/drawing/2010/main">
                  <a14:imgLayer r:embed="rId3">
                    <a14:imgEffect>
                      <a14:backgroundRemoval t="3239" b="92713" l="3509" r="99123">
                        <a14:foregroundMark x1="11779" y1="28340" x2="11779" y2="28340"/>
                        <a14:foregroundMark x1="16917" y1="28340" x2="16917" y2="28340"/>
                      </a14:backgroundRemoval>
                    </a14:imgEffect>
                  </a14:imgLayer>
                </a14:imgProps>
              </a:ext>
              <a:ext uri="{28A0092B-C50C-407E-A947-70E740481C1C}">
                <a14:useLocalDpi xmlns:a14="http://schemas.microsoft.com/office/drawing/2010/main"/>
              </a:ext>
            </a:extLst>
          </a:blip>
          <a:stretch>
            <a:fillRect/>
          </a:stretch>
        </p:blipFill>
        <p:spPr>
          <a:xfrm>
            <a:off x="551384" y="908720"/>
            <a:ext cx="4608512" cy="1426444"/>
          </a:xfrm>
          <a:prstGeom prst="rect">
            <a:avLst/>
          </a:prstGeom>
        </p:spPr>
      </p:pic>
      <p:sp>
        <p:nvSpPr>
          <p:cNvPr id="6" name="云形 5">
            <a:hlinkClick r:id="rId4" action="ppaction://hlinkfile"/>
          </p:cNvPr>
          <p:cNvSpPr/>
          <p:nvPr/>
        </p:nvSpPr>
        <p:spPr bwMode="auto">
          <a:xfrm>
            <a:off x="9984432" y="1268760"/>
            <a:ext cx="1944216" cy="1080120"/>
          </a:xfrm>
          <a:prstGeom prst="cloud">
            <a:avLst/>
          </a:prstGeom>
          <a:solidFill>
            <a:schemeClr val="tx2">
              <a:lumMod val="60000"/>
              <a:lumOff val="40000"/>
            </a:schemeClr>
          </a:solidFill>
          <a:ln w="9525" algn="ctr">
            <a:noFill/>
            <a:miter lim="800000"/>
            <a:headEnd/>
            <a:tailEnd/>
          </a:ln>
          <a:effectLst/>
        </p:spPr>
        <p:txBody>
          <a:bodyPr rtlCol="0" anchor="ctr"/>
          <a:lstStyle/>
          <a:p>
            <a:pPr marL="457200" indent="-457200" algn="ctr" fontAlgn="auto">
              <a:lnSpc>
                <a:spcPct val="140000"/>
              </a:lnSpc>
              <a:spcBef>
                <a:spcPts val="0"/>
              </a:spcBef>
              <a:spcAft>
                <a:spcPts val="0"/>
              </a:spcAft>
              <a:buFont typeface="Arial" pitchFamily="34" charset="0"/>
              <a:buChar char="•"/>
            </a:pPr>
            <a:endParaRPr kumimoji="1" lang="zh-CN" altLang="en-US" sz="2800" b="1" dirty="0">
              <a:solidFill>
                <a:schemeClr val="bg1"/>
              </a:solidFill>
              <a:effectLst>
                <a:outerShdw blurRad="38100" dist="38100" dir="2700000" algn="tl">
                  <a:srgbClr val="000000">
                    <a:alpha val="43137"/>
                  </a:srgbClr>
                </a:outerShdw>
              </a:effectLst>
              <a:latin typeface="Calibri" pitchFamily="34" charset="0"/>
              <a:ea typeface="黑体" pitchFamily="2" charset="-122"/>
            </a:endParaRPr>
          </a:p>
        </p:txBody>
      </p:sp>
      <p:sp>
        <p:nvSpPr>
          <p:cNvPr id="7" name="矩形 6"/>
          <p:cNvSpPr/>
          <p:nvPr/>
        </p:nvSpPr>
        <p:spPr>
          <a:xfrm>
            <a:off x="10321283" y="1516432"/>
            <a:ext cx="1270514" cy="584775"/>
          </a:xfrm>
          <a:prstGeom prst="rect">
            <a:avLst/>
          </a:prstGeom>
        </p:spPr>
        <p:txBody>
          <a:bodyPr wrap="square">
            <a:spAutoFit/>
          </a:bodyPr>
          <a:lstStyle/>
          <a:p>
            <a:pPr>
              <a:spcBef>
                <a:spcPts val="600"/>
              </a:spcBef>
              <a:spcAft>
                <a:spcPts val="200"/>
              </a:spcAft>
              <a:buClr>
                <a:srgbClr val="0070C0"/>
              </a:buClr>
              <a:buSzPts val="750"/>
            </a:pPr>
            <a:r>
              <a:rPr lang="en-US" altLang="zh-CN" sz="1600" dirty="0">
                <a:solidFill>
                  <a:schemeClr val="bg1"/>
                </a:solidFill>
                <a:latin typeface="Arial" panose="020B0604020202020204" pitchFamily="34" charset="0"/>
                <a:cs typeface="Arial" panose="020B0604020202020204" pitchFamily="34" charset="0"/>
              </a:rPr>
              <a:t>Why we are special?</a:t>
            </a:r>
          </a:p>
        </p:txBody>
      </p:sp>
    </p:spTree>
    <p:extLst>
      <p:ext uri="{BB962C8B-B14F-4D97-AF65-F5344CB8AC3E}">
        <p14:creationId xmlns:p14="http://schemas.microsoft.com/office/powerpoint/2010/main" val="15916101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自定义 6">
      <a:majorFont>
        <a:latin typeface="Myriad Pro"/>
        <a:ea typeface="宋体"/>
        <a:cs typeface=""/>
      </a:majorFont>
      <a:minorFont>
        <a:latin typeface="Myriad Pro"/>
        <a:ea typeface="宋体"/>
        <a:cs typeface=""/>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lumMod val="60000"/>
            <a:lumOff val="40000"/>
          </a:schemeClr>
        </a:solidFill>
        <a:ln w="9525" algn="ctr">
          <a:noFill/>
          <a:miter lim="800000"/>
          <a:headEnd/>
          <a:tailEnd/>
        </a:ln>
        <a:effectLst/>
      </a:spPr>
      <a:bodyPr rtlCol="0" anchor="ctr"/>
      <a:lstStyle>
        <a:defPPr marL="457200" indent="-457200" fontAlgn="auto">
          <a:lnSpc>
            <a:spcPct val="140000"/>
          </a:lnSpc>
          <a:spcBef>
            <a:spcPts val="0"/>
          </a:spcBef>
          <a:spcAft>
            <a:spcPts val="0"/>
          </a:spcAft>
          <a:buFont typeface="Arial" pitchFamily="34" charset="0"/>
          <a:buChar char="•"/>
          <a:defRPr kumimoji="1" sz="2800" b="1" dirty="0">
            <a:solidFill>
              <a:schemeClr val="bg1"/>
            </a:solidFill>
            <a:effectLst>
              <a:outerShdw blurRad="38100" dist="38100" dir="2700000" algn="tl">
                <a:srgbClr val="000000">
                  <a:alpha val="43137"/>
                </a:srgbClr>
              </a:outerShdw>
            </a:effectLst>
            <a:latin typeface="Calibri" pitchFamily="34" charset="0"/>
            <a:ea typeface="黑体" pitchFamily="2" charset="-122"/>
          </a:defRPr>
        </a:defPPr>
      </a:lst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40027</TotalTime>
  <Words>2533</Words>
  <Application>Microsoft Office PowerPoint</Application>
  <PresentationFormat>宽屏</PresentationFormat>
  <Paragraphs>728</Paragraphs>
  <Slides>55</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55</vt:i4>
      </vt:variant>
    </vt:vector>
  </HeadingPairs>
  <TitlesOfParts>
    <vt:vector size="65" baseType="lpstr">
      <vt:lpstr>Arial</vt:lpstr>
      <vt:lpstr>宋体</vt:lpstr>
      <vt:lpstr>Segoe UI</vt:lpstr>
      <vt:lpstr>Segoe UI Semilight</vt:lpstr>
      <vt:lpstr>Myriad Pro</vt:lpstr>
      <vt:lpstr>Source Sans Pro Light</vt:lpstr>
      <vt:lpstr>Calibri</vt:lpstr>
      <vt:lpstr>微软雅黑</vt:lpstr>
      <vt:lpstr>黑体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products roadmap</dc:title>
  <dc:creator>peter</dc:creator>
  <cp:keywords>secrecy</cp:keywords>
  <cp:lastModifiedBy>uniview</cp:lastModifiedBy>
  <cp:revision>2684</cp:revision>
  <dcterms:created xsi:type="dcterms:W3CDTF">2009-02-26T03:05:27Z</dcterms:created>
  <dcterms:modified xsi:type="dcterms:W3CDTF">2016-03-10T21:29:52Z</dcterms:modified>
</cp:coreProperties>
</file>